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460" r:id="rId3"/>
    <p:sldId id="449" r:id="rId4"/>
    <p:sldId id="346" r:id="rId5"/>
    <p:sldId id="339" r:id="rId6"/>
    <p:sldId id="321" r:id="rId7"/>
    <p:sldId id="418" r:id="rId8"/>
    <p:sldId id="448" r:id="rId9"/>
    <p:sldId id="461" r:id="rId10"/>
    <p:sldId id="462" r:id="rId11"/>
    <p:sldId id="410" r:id="rId12"/>
    <p:sldId id="409" r:id="rId13"/>
    <p:sldId id="405" r:id="rId14"/>
    <p:sldId id="404" r:id="rId15"/>
    <p:sldId id="447" r:id="rId16"/>
    <p:sldId id="431" r:id="rId17"/>
    <p:sldId id="450" r:id="rId18"/>
    <p:sldId id="398" r:id="rId19"/>
    <p:sldId id="421" r:id="rId20"/>
    <p:sldId id="463" r:id="rId21"/>
    <p:sldId id="464" r:id="rId22"/>
    <p:sldId id="451" r:id="rId23"/>
    <p:sldId id="452" r:id="rId24"/>
    <p:sldId id="453" r:id="rId25"/>
    <p:sldId id="454" r:id="rId26"/>
    <p:sldId id="455" r:id="rId27"/>
    <p:sldId id="456" r:id="rId28"/>
    <p:sldId id="457" r:id="rId29"/>
    <p:sldId id="458" r:id="rId30"/>
    <p:sldId id="45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93ADFF"/>
    <a:srgbClr val="577FFF"/>
    <a:srgbClr val="00D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321" autoAdjust="0"/>
    <p:restoredTop sz="94660"/>
  </p:normalViewPr>
  <p:slideViewPr>
    <p:cSldViewPr>
      <p:cViewPr varScale="1">
        <p:scale>
          <a:sx n="91" d="100"/>
          <a:sy n="91" d="100"/>
        </p:scale>
        <p:origin x="-11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312"/>
    </p:cViewPr>
  </p:sorterViewPr>
  <p:notesViewPr>
    <p:cSldViewPr>
      <p:cViewPr varScale="1">
        <p:scale>
          <a:sx n="118" d="100"/>
          <a:sy n="118" d="100"/>
        </p:scale>
        <p:origin x="-321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4919A-78A1-4EAE-8B42-C3F7051F16BF}" type="doc">
      <dgm:prSet loTypeId="urn:microsoft.com/office/officeart/2005/8/layout/radial1" loCatId="relationship" qsTypeId="urn:microsoft.com/office/officeart/2005/8/quickstyle/simple1" qsCatId="simple" csTypeId="urn:microsoft.com/office/officeart/2005/8/colors/accent1_2" csCatId="accent1" phldr="1"/>
      <dgm:spPr/>
    </dgm:pt>
    <dgm:pt modelId="{0914A51E-9D51-404E-B256-CFBD0A4F5A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rPr>
            <a:t>AKN</a:t>
          </a:r>
        </a:p>
      </dgm:t>
    </dgm:pt>
    <dgm:pt modelId="{D788BC50-CDDF-48DB-A268-BE540C3F8798}" type="parTrans" cxnId="{9F45DED1-2F95-45D5-825C-D5CB247B4EC3}">
      <dgm:prSet/>
      <dgm:spPr/>
      <dgm:t>
        <a:bodyPr/>
        <a:lstStyle/>
        <a:p>
          <a:endParaRPr lang="en-US"/>
        </a:p>
      </dgm:t>
    </dgm:pt>
    <dgm:pt modelId="{CB2CFC50-2643-4A29-97CA-692623E670B8}" type="sibTrans" cxnId="{9F45DED1-2F95-45D5-825C-D5CB247B4EC3}">
      <dgm:prSet/>
      <dgm:spPr/>
      <dgm:t>
        <a:bodyPr/>
        <a:lstStyle/>
        <a:p>
          <a:endParaRPr lang="en-US"/>
        </a:p>
      </dgm:t>
    </dgm:pt>
    <dgm:pt modelId="{2E16DA6F-B02E-4F88-AE8C-F765BAD459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CC33"/>
              </a:solidFill>
              <a:effectLst/>
              <a:latin typeface="Arial" charset="0"/>
            </a:rPr>
            <a:t>e</a:t>
          </a:r>
          <a:r>
            <a:rPr kumimoji="0" lang="en-US" sz="2800" b="0" i="0" u="none" strike="noStrike" cap="none" normalizeH="0" baseline="0" dirty="0" smtClean="0">
              <a:ln>
                <a:noFill/>
              </a:ln>
              <a:solidFill>
                <a:schemeClr val="tx1"/>
              </a:solidFill>
              <a:effectLst/>
              <a:latin typeface="Arial" charset="0"/>
            </a:rPr>
            <a:t>Bird</a:t>
          </a:r>
        </a:p>
      </dgm:t>
    </dgm:pt>
    <dgm:pt modelId="{0E0E2FBE-AE4F-42B2-A55A-8EE7D8637A1E}" type="parTrans" cxnId="{E41036E4-80BE-4B4E-BA47-CA89F6DBE1E5}">
      <dgm:prSet/>
      <dgm:spPr/>
      <dgm:t>
        <a:bodyPr/>
        <a:lstStyle/>
        <a:p>
          <a:endParaRPr lang="en-US"/>
        </a:p>
      </dgm:t>
    </dgm:pt>
    <dgm:pt modelId="{F11626FF-385D-43A3-B932-B41FA40659DB}" type="sibTrans" cxnId="{E41036E4-80BE-4B4E-BA47-CA89F6DBE1E5}">
      <dgm:prSet/>
      <dgm:spPr/>
      <dgm:t>
        <a:bodyPr/>
        <a:lstStyle/>
        <a:p>
          <a:endParaRPr lang="en-US"/>
        </a:p>
      </dgm:t>
    </dgm:pt>
    <dgm:pt modelId="{16334E92-9374-4C69-8310-E37B1FF4CF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Bird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Canada</a:t>
          </a:r>
        </a:p>
      </dgm:t>
    </dgm:pt>
    <dgm:pt modelId="{6D360BC2-B46D-46DE-A09D-02E3F9BA51D4}" type="parTrans" cxnId="{F0D65D40-BF49-463A-9F56-E9310392DAD9}">
      <dgm:prSet/>
      <dgm:spPr/>
      <dgm:t>
        <a:bodyPr/>
        <a:lstStyle/>
        <a:p>
          <a:endParaRPr lang="en-US"/>
        </a:p>
      </dgm:t>
    </dgm:pt>
    <dgm:pt modelId="{531CDDE9-B99C-4231-955F-D46908B2B195}" type="sibTrans" cxnId="{F0D65D40-BF49-463A-9F56-E9310392DAD9}">
      <dgm:prSet/>
      <dgm:spPr/>
      <dgm:t>
        <a:bodyPr/>
        <a:lstStyle/>
        <a:p>
          <a:endParaRPr lang="en-US"/>
        </a:p>
      </dgm:t>
    </dgm:pt>
    <dgm:pt modelId="{4981AC11-2750-48FB-9DE9-1C912865E6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R.M.B.O</a:t>
          </a:r>
        </a:p>
      </dgm:t>
    </dgm:pt>
    <dgm:pt modelId="{FA630B6F-FCA4-4FD5-B0A1-9707A501BA09}" type="parTrans" cxnId="{DCA52160-C725-4861-B54C-1016224A8F37}">
      <dgm:prSet/>
      <dgm:spPr/>
      <dgm:t>
        <a:bodyPr/>
        <a:lstStyle/>
        <a:p>
          <a:endParaRPr lang="en-US"/>
        </a:p>
      </dgm:t>
    </dgm:pt>
    <dgm:pt modelId="{EEA760A7-4E00-4C8A-98A0-6D70C8BC441F}" type="sibTrans" cxnId="{DCA52160-C725-4861-B54C-1016224A8F37}">
      <dgm:prSet/>
      <dgm:spPr/>
      <dgm:t>
        <a:bodyPr/>
        <a:lstStyle/>
        <a:p>
          <a:endParaRPr lang="en-US"/>
        </a:p>
      </dgm:t>
    </dgm:pt>
    <dgm:pt modelId="{47590438-3DE2-4F3E-A4E0-37F71195955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PRBO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Conservation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Science</a:t>
          </a:r>
        </a:p>
      </dgm:t>
    </dgm:pt>
    <dgm:pt modelId="{4D7F0116-E765-47AB-925A-840F88E7559F}" type="parTrans" cxnId="{AF6208A8-6F5F-4981-9A94-7FBE98E27A06}">
      <dgm:prSet/>
      <dgm:spPr/>
      <dgm:t>
        <a:bodyPr/>
        <a:lstStyle/>
        <a:p>
          <a:endParaRPr lang="en-US"/>
        </a:p>
      </dgm:t>
    </dgm:pt>
    <dgm:pt modelId="{0AC0DC25-62B2-4694-9C08-D3BAC745171D}" type="sibTrans" cxnId="{AF6208A8-6F5F-4981-9A94-7FBE98E27A06}">
      <dgm:prSet/>
      <dgm:spPr/>
      <dgm:t>
        <a:bodyPr/>
        <a:lstStyle/>
        <a:p>
          <a:endParaRPr lang="en-US"/>
        </a:p>
      </dgm:t>
    </dgm:pt>
    <dgm:pt modelId="{ED014942-6811-4F4B-9AD2-D08DD9ABC82D}" type="pres">
      <dgm:prSet presAssocID="{7534919A-78A1-4EAE-8B42-C3F7051F16BF}" presName="cycle" presStyleCnt="0">
        <dgm:presLayoutVars>
          <dgm:chMax val="1"/>
          <dgm:dir/>
          <dgm:animLvl val="ctr"/>
          <dgm:resizeHandles val="exact"/>
        </dgm:presLayoutVars>
      </dgm:prSet>
      <dgm:spPr/>
    </dgm:pt>
    <dgm:pt modelId="{6E81F886-80DC-444B-909B-61631F7FD26D}" type="pres">
      <dgm:prSet presAssocID="{0914A51E-9D51-404E-B256-CFBD0A4F5AB7}" presName="centerShape" presStyleLbl="node0" presStyleIdx="0" presStyleCnt="1"/>
      <dgm:spPr/>
      <dgm:t>
        <a:bodyPr/>
        <a:lstStyle/>
        <a:p>
          <a:endParaRPr lang="en-US"/>
        </a:p>
      </dgm:t>
    </dgm:pt>
    <dgm:pt modelId="{FA22AB35-35A4-4076-9CA5-E2C11075A37F}" type="pres">
      <dgm:prSet presAssocID="{0E0E2FBE-AE4F-42B2-A55A-8EE7D8637A1E}" presName="Name9" presStyleLbl="parChTrans1D2" presStyleIdx="0" presStyleCnt="4"/>
      <dgm:spPr/>
      <dgm:t>
        <a:bodyPr/>
        <a:lstStyle/>
        <a:p>
          <a:endParaRPr lang="en-US"/>
        </a:p>
      </dgm:t>
    </dgm:pt>
    <dgm:pt modelId="{6A0046B2-D976-441D-B0DD-8C71C84A7D0D}" type="pres">
      <dgm:prSet presAssocID="{0E0E2FBE-AE4F-42B2-A55A-8EE7D8637A1E}" presName="connTx" presStyleLbl="parChTrans1D2" presStyleIdx="0" presStyleCnt="4"/>
      <dgm:spPr/>
      <dgm:t>
        <a:bodyPr/>
        <a:lstStyle/>
        <a:p>
          <a:endParaRPr lang="en-US"/>
        </a:p>
      </dgm:t>
    </dgm:pt>
    <dgm:pt modelId="{92AC0935-D985-42EB-9502-6F110E3FFB32}" type="pres">
      <dgm:prSet presAssocID="{2E16DA6F-B02E-4F88-AE8C-F765BAD459DB}" presName="node" presStyleLbl="node1" presStyleIdx="0" presStyleCnt="4">
        <dgm:presLayoutVars>
          <dgm:bulletEnabled val="1"/>
        </dgm:presLayoutVars>
      </dgm:prSet>
      <dgm:spPr/>
      <dgm:t>
        <a:bodyPr/>
        <a:lstStyle/>
        <a:p>
          <a:endParaRPr lang="en-US"/>
        </a:p>
      </dgm:t>
    </dgm:pt>
    <dgm:pt modelId="{C3049198-B9CC-4B81-950C-28DFAD2122E0}" type="pres">
      <dgm:prSet presAssocID="{6D360BC2-B46D-46DE-A09D-02E3F9BA51D4}" presName="Name9" presStyleLbl="parChTrans1D2" presStyleIdx="1" presStyleCnt="4"/>
      <dgm:spPr/>
      <dgm:t>
        <a:bodyPr/>
        <a:lstStyle/>
        <a:p>
          <a:endParaRPr lang="en-US"/>
        </a:p>
      </dgm:t>
    </dgm:pt>
    <dgm:pt modelId="{7A672256-4039-452B-9DFD-B999BACE9C97}" type="pres">
      <dgm:prSet presAssocID="{6D360BC2-B46D-46DE-A09D-02E3F9BA51D4}" presName="connTx" presStyleLbl="parChTrans1D2" presStyleIdx="1" presStyleCnt="4"/>
      <dgm:spPr/>
      <dgm:t>
        <a:bodyPr/>
        <a:lstStyle/>
        <a:p>
          <a:endParaRPr lang="en-US"/>
        </a:p>
      </dgm:t>
    </dgm:pt>
    <dgm:pt modelId="{8FC14FE7-ABD2-4060-B684-B87D887B556B}" type="pres">
      <dgm:prSet presAssocID="{16334E92-9374-4C69-8310-E37B1FF4CF84}" presName="node" presStyleLbl="node1" presStyleIdx="1" presStyleCnt="4" custScaleX="122240">
        <dgm:presLayoutVars>
          <dgm:bulletEnabled val="1"/>
        </dgm:presLayoutVars>
      </dgm:prSet>
      <dgm:spPr/>
      <dgm:t>
        <a:bodyPr/>
        <a:lstStyle/>
        <a:p>
          <a:endParaRPr lang="en-US"/>
        </a:p>
      </dgm:t>
    </dgm:pt>
    <dgm:pt modelId="{3B458A4B-C35D-49A4-98D7-2FCA7E70CB3A}" type="pres">
      <dgm:prSet presAssocID="{FA630B6F-FCA4-4FD5-B0A1-9707A501BA09}" presName="Name9" presStyleLbl="parChTrans1D2" presStyleIdx="2" presStyleCnt="4"/>
      <dgm:spPr/>
      <dgm:t>
        <a:bodyPr/>
        <a:lstStyle/>
        <a:p>
          <a:endParaRPr lang="en-US"/>
        </a:p>
      </dgm:t>
    </dgm:pt>
    <dgm:pt modelId="{8C07A4EB-6D45-4B0A-AA08-21792DDA4026}" type="pres">
      <dgm:prSet presAssocID="{FA630B6F-FCA4-4FD5-B0A1-9707A501BA09}" presName="connTx" presStyleLbl="parChTrans1D2" presStyleIdx="2" presStyleCnt="4"/>
      <dgm:spPr/>
      <dgm:t>
        <a:bodyPr/>
        <a:lstStyle/>
        <a:p>
          <a:endParaRPr lang="en-US"/>
        </a:p>
      </dgm:t>
    </dgm:pt>
    <dgm:pt modelId="{0DCD22F4-7846-485C-8AC3-72A7C34F3781}" type="pres">
      <dgm:prSet presAssocID="{4981AC11-2750-48FB-9DE9-1C912865E6CE}" presName="node" presStyleLbl="node1" presStyleIdx="2" presStyleCnt="4">
        <dgm:presLayoutVars>
          <dgm:bulletEnabled val="1"/>
        </dgm:presLayoutVars>
      </dgm:prSet>
      <dgm:spPr/>
      <dgm:t>
        <a:bodyPr/>
        <a:lstStyle/>
        <a:p>
          <a:endParaRPr lang="en-US"/>
        </a:p>
      </dgm:t>
    </dgm:pt>
    <dgm:pt modelId="{607B6AA4-42C1-4A8C-B7D5-BDB4A8317693}" type="pres">
      <dgm:prSet presAssocID="{4D7F0116-E765-47AB-925A-840F88E7559F}" presName="Name9" presStyleLbl="parChTrans1D2" presStyleIdx="3" presStyleCnt="4"/>
      <dgm:spPr/>
      <dgm:t>
        <a:bodyPr/>
        <a:lstStyle/>
        <a:p>
          <a:endParaRPr lang="en-US"/>
        </a:p>
      </dgm:t>
    </dgm:pt>
    <dgm:pt modelId="{7FA0CC07-0F4D-4B5B-AB29-064FA8951614}" type="pres">
      <dgm:prSet presAssocID="{4D7F0116-E765-47AB-925A-840F88E7559F}" presName="connTx" presStyleLbl="parChTrans1D2" presStyleIdx="3" presStyleCnt="4"/>
      <dgm:spPr/>
      <dgm:t>
        <a:bodyPr/>
        <a:lstStyle/>
        <a:p>
          <a:endParaRPr lang="en-US"/>
        </a:p>
      </dgm:t>
    </dgm:pt>
    <dgm:pt modelId="{2320A304-F463-432B-96E2-BABD625FABF8}" type="pres">
      <dgm:prSet presAssocID="{47590438-3DE2-4F3E-A4E0-37F711959559}" presName="node" presStyleLbl="node1" presStyleIdx="3" presStyleCnt="4" custScaleX="131520">
        <dgm:presLayoutVars>
          <dgm:bulletEnabled val="1"/>
        </dgm:presLayoutVars>
      </dgm:prSet>
      <dgm:spPr/>
      <dgm:t>
        <a:bodyPr/>
        <a:lstStyle/>
        <a:p>
          <a:endParaRPr lang="en-US"/>
        </a:p>
      </dgm:t>
    </dgm:pt>
  </dgm:ptLst>
  <dgm:cxnLst>
    <dgm:cxn modelId="{8F53F8AF-91EA-6849-803F-8B52F5767383}" type="presOf" srcId="{0914A51E-9D51-404E-B256-CFBD0A4F5AB7}" destId="{6E81F886-80DC-444B-909B-61631F7FD26D}" srcOrd="0" destOrd="0" presId="urn:microsoft.com/office/officeart/2005/8/layout/radial1"/>
    <dgm:cxn modelId="{B898C232-4DDC-F74B-ADF7-1FCCC6DF0042}" type="presOf" srcId="{47590438-3DE2-4F3E-A4E0-37F711959559}" destId="{2320A304-F463-432B-96E2-BABD625FABF8}" srcOrd="0" destOrd="0" presId="urn:microsoft.com/office/officeart/2005/8/layout/radial1"/>
    <dgm:cxn modelId="{6E67C928-8A79-B442-B53F-EE35FEA170DF}" type="presOf" srcId="{FA630B6F-FCA4-4FD5-B0A1-9707A501BA09}" destId="{8C07A4EB-6D45-4B0A-AA08-21792DDA4026}" srcOrd="1" destOrd="0" presId="urn:microsoft.com/office/officeart/2005/8/layout/radial1"/>
    <dgm:cxn modelId="{6135CB69-7738-4147-B7BC-6DF93C67AEB3}" type="presOf" srcId="{6D360BC2-B46D-46DE-A09D-02E3F9BA51D4}" destId="{C3049198-B9CC-4B81-950C-28DFAD2122E0}" srcOrd="0" destOrd="0" presId="urn:microsoft.com/office/officeart/2005/8/layout/radial1"/>
    <dgm:cxn modelId="{BECEAEAE-72E4-E544-904E-E44FC4024BB9}" type="presOf" srcId="{0E0E2FBE-AE4F-42B2-A55A-8EE7D8637A1E}" destId="{6A0046B2-D976-441D-B0DD-8C71C84A7D0D}" srcOrd="1" destOrd="0" presId="urn:microsoft.com/office/officeart/2005/8/layout/radial1"/>
    <dgm:cxn modelId="{AF6208A8-6F5F-4981-9A94-7FBE98E27A06}" srcId="{0914A51E-9D51-404E-B256-CFBD0A4F5AB7}" destId="{47590438-3DE2-4F3E-A4E0-37F711959559}" srcOrd="3" destOrd="0" parTransId="{4D7F0116-E765-47AB-925A-840F88E7559F}" sibTransId="{0AC0DC25-62B2-4694-9C08-D3BAC745171D}"/>
    <dgm:cxn modelId="{E7E98302-CDCF-C641-B1C6-627EA24D658C}" type="presOf" srcId="{4D7F0116-E765-47AB-925A-840F88E7559F}" destId="{7FA0CC07-0F4D-4B5B-AB29-064FA8951614}" srcOrd="1" destOrd="0" presId="urn:microsoft.com/office/officeart/2005/8/layout/radial1"/>
    <dgm:cxn modelId="{9C858266-597B-754E-946A-C6700417D287}" type="presOf" srcId="{0E0E2FBE-AE4F-42B2-A55A-8EE7D8637A1E}" destId="{FA22AB35-35A4-4076-9CA5-E2C11075A37F}" srcOrd="0" destOrd="0" presId="urn:microsoft.com/office/officeart/2005/8/layout/radial1"/>
    <dgm:cxn modelId="{C437B9EE-1780-B74F-96B8-23D4BD9F3B9C}" type="presOf" srcId="{6D360BC2-B46D-46DE-A09D-02E3F9BA51D4}" destId="{7A672256-4039-452B-9DFD-B999BACE9C97}" srcOrd="1" destOrd="0" presId="urn:microsoft.com/office/officeart/2005/8/layout/radial1"/>
    <dgm:cxn modelId="{9F45DED1-2F95-45D5-825C-D5CB247B4EC3}" srcId="{7534919A-78A1-4EAE-8B42-C3F7051F16BF}" destId="{0914A51E-9D51-404E-B256-CFBD0A4F5AB7}" srcOrd="0" destOrd="0" parTransId="{D788BC50-CDDF-48DB-A268-BE540C3F8798}" sibTransId="{CB2CFC50-2643-4A29-97CA-692623E670B8}"/>
    <dgm:cxn modelId="{BA4CF3B5-DD93-BA48-907F-242B90AF1F2D}" type="presOf" srcId="{7534919A-78A1-4EAE-8B42-C3F7051F16BF}" destId="{ED014942-6811-4F4B-9AD2-D08DD9ABC82D}" srcOrd="0" destOrd="0" presId="urn:microsoft.com/office/officeart/2005/8/layout/radial1"/>
    <dgm:cxn modelId="{A825CE19-8425-3A4E-BD13-E043EF13607E}" type="presOf" srcId="{4D7F0116-E765-47AB-925A-840F88E7559F}" destId="{607B6AA4-42C1-4A8C-B7D5-BDB4A8317693}" srcOrd="0" destOrd="0" presId="urn:microsoft.com/office/officeart/2005/8/layout/radial1"/>
    <dgm:cxn modelId="{DCA52160-C725-4861-B54C-1016224A8F37}" srcId="{0914A51E-9D51-404E-B256-CFBD0A4F5AB7}" destId="{4981AC11-2750-48FB-9DE9-1C912865E6CE}" srcOrd="2" destOrd="0" parTransId="{FA630B6F-FCA4-4FD5-B0A1-9707A501BA09}" sibTransId="{EEA760A7-4E00-4C8A-98A0-6D70C8BC441F}"/>
    <dgm:cxn modelId="{E41036E4-80BE-4B4E-BA47-CA89F6DBE1E5}" srcId="{0914A51E-9D51-404E-B256-CFBD0A4F5AB7}" destId="{2E16DA6F-B02E-4F88-AE8C-F765BAD459DB}" srcOrd="0" destOrd="0" parTransId="{0E0E2FBE-AE4F-42B2-A55A-8EE7D8637A1E}" sibTransId="{F11626FF-385D-43A3-B932-B41FA40659DB}"/>
    <dgm:cxn modelId="{4DF9AE29-A540-5847-95B5-902C066375BF}" type="presOf" srcId="{FA630B6F-FCA4-4FD5-B0A1-9707A501BA09}" destId="{3B458A4B-C35D-49A4-98D7-2FCA7E70CB3A}" srcOrd="0" destOrd="0" presId="urn:microsoft.com/office/officeart/2005/8/layout/radial1"/>
    <dgm:cxn modelId="{F0D65D40-BF49-463A-9F56-E9310392DAD9}" srcId="{0914A51E-9D51-404E-B256-CFBD0A4F5AB7}" destId="{16334E92-9374-4C69-8310-E37B1FF4CF84}" srcOrd="1" destOrd="0" parTransId="{6D360BC2-B46D-46DE-A09D-02E3F9BA51D4}" sibTransId="{531CDDE9-B99C-4231-955F-D46908B2B195}"/>
    <dgm:cxn modelId="{8378B6C3-2FD4-1C42-B4DA-10A6D79A6155}" type="presOf" srcId="{4981AC11-2750-48FB-9DE9-1C912865E6CE}" destId="{0DCD22F4-7846-485C-8AC3-72A7C34F3781}" srcOrd="0" destOrd="0" presId="urn:microsoft.com/office/officeart/2005/8/layout/radial1"/>
    <dgm:cxn modelId="{D2109A12-9859-F147-9828-8B87A3783E02}" type="presOf" srcId="{16334E92-9374-4C69-8310-E37B1FF4CF84}" destId="{8FC14FE7-ABD2-4060-B684-B87D887B556B}" srcOrd="0" destOrd="0" presId="urn:microsoft.com/office/officeart/2005/8/layout/radial1"/>
    <dgm:cxn modelId="{D3F79857-9EA5-1C41-B740-CCC4A8CCAD7A}" type="presOf" srcId="{2E16DA6F-B02E-4F88-AE8C-F765BAD459DB}" destId="{92AC0935-D985-42EB-9502-6F110E3FFB32}" srcOrd="0" destOrd="0" presId="urn:microsoft.com/office/officeart/2005/8/layout/radial1"/>
    <dgm:cxn modelId="{48F9E031-D344-5C40-9D27-7FF68A001D9F}" type="presParOf" srcId="{ED014942-6811-4F4B-9AD2-D08DD9ABC82D}" destId="{6E81F886-80DC-444B-909B-61631F7FD26D}" srcOrd="0" destOrd="0" presId="urn:microsoft.com/office/officeart/2005/8/layout/radial1"/>
    <dgm:cxn modelId="{0BDA01E2-EAED-A849-A7D0-A60805F0E19B}" type="presParOf" srcId="{ED014942-6811-4F4B-9AD2-D08DD9ABC82D}" destId="{FA22AB35-35A4-4076-9CA5-E2C11075A37F}" srcOrd="1" destOrd="0" presId="urn:microsoft.com/office/officeart/2005/8/layout/radial1"/>
    <dgm:cxn modelId="{0D6BF87B-84FD-2A40-85F7-CCC9E1A354BB}" type="presParOf" srcId="{FA22AB35-35A4-4076-9CA5-E2C11075A37F}" destId="{6A0046B2-D976-441D-B0DD-8C71C84A7D0D}" srcOrd="0" destOrd="0" presId="urn:microsoft.com/office/officeart/2005/8/layout/radial1"/>
    <dgm:cxn modelId="{50BC0AF4-27BF-A341-9064-AC1F938ECB0D}" type="presParOf" srcId="{ED014942-6811-4F4B-9AD2-D08DD9ABC82D}" destId="{92AC0935-D985-42EB-9502-6F110E3FFB32}" srcOrd="2" destOrd="0" presId="urn:microsoft.com/office/officeart/2005/8/layout/radial1"/>
    <dgm:cxn modelId="{E668A8D5-8E04-D342-80BA-9AF8982C274E}" type="presParOf" srcId="{ED014942-6811-4F4B-9AD2-D08DD9ABC82D}" destId="{C3049198-B9CC-4B81-950C-28DFAD2122E0}" srcOrd="3" destOrd="0" presId="urn:microsoft.com/office/officeart/2005/8/layout/radial1"/>
    <dgm:cxn modelId="{D2B0B424-01FA-2E48-B580-24C0BCE60E85}" type="presParOf" srcId="{C3049198-B9CC-4B81-950C-28DFAD2122E0}" destId="{7A672256-4039-452B-9DFD-B999BACE9C97}" srcOrd="0" destOrd="0" presId="urn:microsoft.com/office/officeart/2005/8/layout/radial1"/>
    <dgm:cxn modelId="{A10039CE-A9A7-854A-9CA1-5563E8F0E42B}" type="presParOf" srcId="{ED014942-6811-4F4B-9AD2-D08DD9ABC82D}" destId="{8FC14FE7-ABD2-4060-B684-B87D887B556B}" srcOrd="4" destOrd="0" presId="urn:microsoft.com/office/officeart/2005/8/layout/radial1"/>
    <dgm:cxn modelId="{8E54F822-BB8D-8447-BDE5-E13DB3FB9CE2}" type="presParOf" srcId="{ED014942-6811-4F4B-9AD2-D08DD9ABC82D}" destId="{3B458A4B-C35D-49A4-98D7-2FCA7E70CB3A}" srcOrd="5" destOrd="0" presId="urn:microsoft.com/office/officeart/2005/8/layout/radial1"/>
    <dgm:cxn modelId="{92FB848F-8D4B-674B-9EA7-D61D3CD0B9DE}" type="presParOf" srcId="{3B458A4B-C35D-49A4-98D7-2FCA7E70CB3A}" destId="{8C07A4EB-6D45-4B0A-AA08-21792DDA4026}" srcOrd="0" destOrd="0" presId="urn:microsoft.com/office/officeart/2005/8/layout/radial1"/>
    <dgm:cxn modelId="{7587AD97-7519-204E-A781-10EA2AA8FE24}" type="presParOf" srcId="{ED014942-6811-4F4B-9AD2-D08DD9ABC82D}" destId="{0DCD22F4-7846-485C-8AC3-72A7C34F3781}" srcOrd="6" destOrd="0" presId="urn:microsoft.com/office/officeart/2005/8/layout/radial1"/>
    <dgm:cxn modelId="{90539C01-DE65-8144-9040-F6ACE5708FA0}" type="presParOf" srcId="{ED014942-6811-4F4B-9AD2-D08DD9ABC82D}" destId="{607B6AA4-42C1-4A8C-B7D5-BDB4A8317693}" srcOrd="7" destOrd="0" presId="urn:microsoft.com/office/officeart/2005/8/layout/radial1"/>
    <dgm:cxn modelId="{86B7AA98-3901-CA4F-B454-0A0DCA213915}" type="presParOf" srcId="{607B6AA4-42C1-4A8C-B7D5-BDB4A8317693}" destId="{7FA0CC07-0F4D-4B5B-AB29-064FA8951614}" srcOrd="0" destOrd="0" presId="urn:microsoft.com/office/officeart/2005/8/layout/radial1"/>
    <dgm:cxn modelId="{D319DC50-E9BA-F647-A41E-2D0C5B7B892A}" type="presParOf" srcId="{ED014942-6811-4F4B-9AD2-D08DD9ABC82D}" destId="{2320A304-F463-432B-96E2-BABD625FABF8}" srcOrd="8"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6CB21D-34B1-40BD-92B3-6A1D2D05022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r>
              <a:rPr lang="en-US" dirty="0" smtClean="0">
                <a:ea typeface="ＭＳ Ｐゴシック" pitchFamily="-65" charset="-128"/>
              </a:rPr>
              <a:t>These slides are modified from the eBird Promotional Materials</a:t>
            </a:r>
            <a:r>
              <a:rPr lang="en-US" baseline="0" dirty="0" smtClean="0">
                <a:ea typeface="ＭＳ Ｐゴシック" pitchFamily="-65" charset="-128"/>
              </a:rPr>
              <a:t> provided at http://ebird.org/content/ebird/about/ebird-promotional-material</a:t>
            </a:r>
            <a:endParaRPr lang="en-US" dirty="0" smtClean="0">
              <a:ea typeface="ＭＳ Ｐゴシック" pitchFamily="-65" charset="-128"/>
            </a:endParaRPr>
          </a:p>
        </p:txBody>
      </p:sp>
      <p:sp>
        <p:nvSpPr>
          <p:cNvPr id="17412" name="Slide Number Placeholder 3"/>
          <p:cNvSpPr>
            <a:spLocks noGrp="1"/>
          </p:cNvSpPr>
          <p:nvPr>
            <p:ph type="sldNum" sz="quarter" idx="5"/>
          </p:nvPr>
        </p:nvSpPr>
        <p:spPr>
          <a:noFill/>
        </p:spPr>
        <p:txBody>
          <a:bodyPr/>
          <a:lstStyle/>
          <a:p>
            <a:fld id="{B9987BAE-D0C6-496A-8EC4-8CF3C56F301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https://picasaweb.google.com/110463962218302154116/EBirdCountyChecklistTotalsPerCountyAreaJuneAllYears</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dirty="0" smtClean="0">
                <a:ea typeface="ＭＳ Ｐゴシック" pitchFamily="-65" charset="-128"/>
              </a:rPr>
              <a:t>eBird has a variety of “Portals” that are often specific to the interests of a region or project. All eBird portals integrate </a:t>
            </a:r>
            <a:r>
              <a:rPr lang="en-US" dirty="0" err="1" smtClean="0">
                <a:ea typeface="ＭＳ Ｐゴシック" pitchFamily="-65" charset="-128"/>
              </a:rPr>
              <a:t>seemlessly</a:t>
            </a:r>
            <a:r>
              <a:rPr lang="en-US" dirty="0" smtClean="0">
                <a:ea typeface="ＭＳ Ｐゴシック" pitchFamily="-65" charset="-128"/>
              </a:rPr>
              <a:t> on the back-end, so birders can you any or all of the portals and still have their data appear in one place. For example, a California birder might want to use California </a:t>
            </a:r>
            <a:r>
              <a:rPr lang="en-US" dirty="0" err="1" smtClean="0">
                <a:ea typeface="ＭＳ Ｐゴシック" pitchFamily="-65" charset="-128"/>
              </a:rPr>
              <a:t>eBIrd</a:t>
            </a:r>
            <a:r>
              <a:rPr lang="en-US" dirty="0" smtClean="0">
                <a:ea typeface="ＭＳ Ｐゴシック" pitchFamily="-65" charset="-128"/>
              </a:rPr>
              <a:t> as their home </a:t>
            </a:r>
            <a:r>
              <a:rPr lang="en-US" dirty="0" err="1" smtClean="0">
                <a:ea typeface="ＭＳ Ｐゴシック" pitchFamily="-65" charset="-128"/>
              </a:rPr>
              <a:t>eBIrd</a:t>
            </a:r>
            <a:r>
              <a:rPr lang="en-US" dirty="0" smtClean="0">
                <a:ea typeface="ＭＳ Ｐゴシック" pitchFamily="-65" charset="-128"/>
              </a:rPr>
              <a:t> portal because the content there will be customized to the interests of California birders. Others might want a broader birding perspective and opt for the main eBird portal at www.ebird.org. Either way, users can enter data for any location from any portal. The same scenario holds true for counties in South and Central America that have their own portals (e.g., eBird Chile).</a:t>
            </a:r>
          </a:p>
        </p:txBody>
      </p:sp>
      <p:sp>
        <p:nvSpPr>
          <p:cNvPr id="39940" name="Slide Number Placeholder 3"/>
          <p:cNvSpPr>
            <a:spLocks noGrp="1"/>
          </p:cNvSpPr>
          <p:nvPr>
            <p:ph type="sldNum" sz="quarter" idx="5"/>
          </p:nvPr>
        </p:nvSpPr>
        <p:spPr>
          <a:noFill/>
        </p:spPr>
        <p:txBody>
          <a:bodyPr/>
          <a:lstStyle/>
          <a:p>
            <a:fld id="{4916C56F-85AB-445F-B0C7-DF33EB13511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dirty="0" smtClean="0">
                <a:ea typeface="ＭＳ Ｐゴシック" pitchFamily="-65" charset="-128"/>
              </a:rPr>
              <a:t>A few example of eBird portals</a:t>
            </a:r>
          </a:p>
        </p:txBody>
      </p:sp>
      <p:sp>
        <p:nvSpPr>
          <p:cNvPr id="41988" name="Slide Number Placeholder 3"/>
          <p:cNvSpPr>
            <a:spLocks noGrp="1"/>
          </p:cNvSpPr>
          <p:nvPr>
            <p:ph type="sldNum" sz="quarter" idx="5"/>
          </p:nvPr>
        </p:nvSpPr>
        <p:spPr>
          <a:noFill/>
        </p:spPr>
        <p:txBody>
          <a:bodyPr/>
          <a:lstStyle/>
          <a:p>
            <a:fld id="{D2109BEE-0F11-4C63-A806-ED5978988414}"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a:ln/>
        </p:spPr>
      </p:sp>
      <p:sp>
        <p:nvSpPr>
          <p:cNvPr id="99331" name="Notes Placeholder 2"/>
          <p:cNvSpPr>
            <a:spLocks noGrp="1"/>
          </p:cNvSpPr>
          <p:nvPr>
            <p:ph type="body" idx="1"/>
          </p:nvPr>
        </p:nvSpPr>
        <p:spPr>
          <a:noFill/>
          <a:ln/>
        </p:spPr>
        <p:txBody>
          <a:bodyPr/>
          <a:lstStyle/>
          <a:p>
            <a:r>
              <a:rPr lang="en-US" dirty="0" smtClean="0">
                <a:ea typeface="ＭＳ Ｐゴシック" pitchFamily="-65" charset="-128"/>
              </a:rPr>
              <a:t>When you enter your data into eBird it becomes part of a bigger network of biological data being collected worldwide. All eBird data join the Avian Knowledge Network (www.avianknowledge.net) where they are combined with a host of other bird data from scientific projects, government agencies etc. These data are then combined with both biological data and a host of other datasets (e.g., climate data) from around the world to provide a data resource for science and conservation. By entering your data into eBird you are improving the scientific understanding of birds, and contributing to the conservation of birds and biodiversity.</a:t>
            </a:r>
          </a:p>
        </p:txBody>
      </p:sp>
      <p:sp>
        <p:nvSpPr>
          <p:cNvPr id="99332" name="Slide Number Placeholder 3"/>
          <p:cNvSpPr>
            <a:spLocks noGrp="1"/>
          </p:cNvSpPr>
          <p:nvPr>
            <p:ph type="sldNum" sz="quarter" idx="5"/>
          </p:nvPr>
        </p:nvSpPr>
        <p:spPr>
          <a:noFill/>
        </p:spPr>
        <p:txBody>
          <a:bodyPr/>
          <a:lstStyle/>
          <a:p>
            <a:fld id="{19FC28FE-7B97-419D-845E-8B4AAC9BD506}"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dirty="0" smtClean="0">
                <a:ea typeface="ＭＳ Ｐゴシック" pitchFamily="-65" charset="-128"/>
              </a:rPr>
              <a:t>In addition to the My eBird tab, which lets you explore your own personal birding history, eBird has a series of output tools designed to provide useful information to birders. Some of the tools here include species maps, bar charts showing bird frequency for states, counties, and specific locations, tables of species arrivals and departures by location, record early and late dates, high counts, and the top100 birders in a region.</a:t>
            </a:r>
          </a:p>
        </p:txBody>
      </p:sp>
      <p:sp>
        <p:nvSpPr>
          <p:cNvPr id="80900" name="Slide Number Placeholder 3"/>
          <p:cNvSpPr>
            <a:spLocks noGrp="1"/>
          </p:cNvSpPr>
          <p:nvPr>
            <p:ph type="sldNum" sz="quarter" idx="5"/>
          </p:nvPr>
        </p:nvSpPr>
        <p:spPr>
          <a:noFill/>
        </p:spPr>
        <p:txBody>
          <a:bodyPr/>
          <a:lstStyle/>
          <a:p>
            <a:fld id="{36406983-5DB0-4AE4-AD74-EAB56CAC1C40}"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dirty="0" smtClean="0">
                <a:ea typeface="ＭＳ Ｐゴシック" pitchFamily="-65" charset="-128"/>
              </a:rPr>
              <a:t>When you click ‘Confirm’, the record goes into a queue where it is reviewed by a regional editor. You may be contacted to provide further details in the case of extreme rarity. You can read more about the eBird data quality process here: http://ebird.org/content/ebird/about/ebird-data-quality</a:t>
            </a:r>
          </a:p>
        </p:txBody>
      </p:sp>
      <p:sp>
        <p:nvSpPr>
          <p:cNvPr id="62468" name="Slide Number Placeholder 3"/>
          <p:cNvSpPr>
            <a:spLocks noGrp="1"/>
          </p:cNvSpPr>
          <p:nvPr>
            <p:ph type="sldNum" sz="quarter" idx="5"/>
          </p:nvPr>
        </p:nvSpPr>
        <p:spPr>
          <a:noFill/>
        </p:spPr>
        <p:txBody>
          <a:bodyPr/>
          <a:lstStyle/>
          <a:p>
            <a:fld id="{0F0BF674-CEE7-42F7-ADD2-A1BC9163C0B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r>
              <a:rPr lang="en-US" smtClean="0">
                <a:ea typeface="ＭＳ Ｐゴシック" pitchFamily="-65" charset="-128"/>
              </a:rPr>
              <a:t>Each species reported has an open text ‘comments’ box used for supporting documentation and notes. You can also add details of age/sex, and add breeding information for each species on your checklist. General checklist comments such as weather information or bird companions can be added in the next step.</a:t>
            </a:r>
          </a:p>
        </p:txBody>
      </p:sp>
      <p:sp>
        <p:nvSpPr>
          <p:cNvPr id="64516" name="Slide Number Placeholder 3"/>
          <p:cNvSpPr>
            <a:spLocks noGrp="1"/>
          </p:cNvSpPr>
          <p:nvPr>
            <p:ph type="sldNum" sz="quarter" idx="5"/>
          </p:nvPr>
        </p:nvSpPr>
        <p:spPr>
          <a:noFill/>
        </p:spPr>
        <p:txBody>
          <a:bodyPr/>
          <a:lstStyle/>
          <a:p>
            <a:fld id="{621C2423-29E1-4036-85C6-D65BCD203F72}"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65" charset="-128"/>
              </a:rPr>
              <a:t>eBird is different from other citizen-science projects (e.g., BBS and CBC) in its broad spatial scope, its year-round time component and its focus on all species of birds. It also appeals to a broad diversity of birders and has advanced mapping capabilities that allow scientists to do more with the data.</a:t>
            </a:r>
          </a:p>
        </p:txBody>
      </p:sp>
      <p:sp>
        <p:nvSpPr>
          <p:cNvPr id="33796" name="Slide Number Placeholder 3"/>
          <p:cNvSpPr>
            <a:spLocks noGrp="1"/>
          </p:cNvSpPr>
          <p:nvPr>
            <p:ph type="sldNum" sz="quarter" idx="5"/>
          </p:nvPr>
        </p:nvSpPr>
        <p:spPr>
          <a:noFill/>
        </p:spPr>
        <p:txBody>
          <a:bodyPr/>
          <a:lstStyle/>
          <a:p>
            <a:fld id="{024042DF-7ED1-47CA-A997-0483F334507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dirty="0" smtClean="0">
                <a:ea typeface="ＭＳ Ｐゴシック" pitchFamily="-65" charset="-128"/>
              </a:rPr>
              <a:t>The most important part of sustaining interest and participation in eBird is the user reward people get through the My eBird tab. This is where you’ll find all your stats, bird lists, and personal management tools. The My eBird page is designed to provide users with a complete birding history, and compile lists and stats for all the locations you’ve visited and collected bird data.</a:t>
            </a:r>
          </a:p>
        </p:txBody>
      </p:sp>
      <p:sp>
        <p:nvSpPr>
          <p:cNvPr id="72708" name="Slide Number Placeholder 3"/>
          <p:cNvSpPr>
            <a:spLocks noGrp="1"/>
          </p:cNvSpPr>
          <p:nvPr>
            <p:ph type="sldNum" sz="quarter" idx="5"/>
          </p:nvPr>
        </p:nvSpPr>
        <p:spPr>
          <a:noFill/>
        </p:spPr>
        <p:txBody>
          <a:bodyPr/>
          <a:lstStyle/>
          <a:p>
            <a:fld id="{E30628F5-E8D9-4474-868C-7FDB18B9D02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a:ln/>
        </p:spPr>
      </p:sp>
      <p:sp>
        <p:nvSpPr>
          <p:cNvPr id="101379" name="Notes Placeholder 2"/>
          <p:cNvSpPr>
            <a:spLocks noGrp="1"/>
          </p:cNvSpPr>
          <p:nvPr>
            <p:ph type="body" idx="1"/>
          </p:nvPr>
        </p:nvSpPr>
        <p:spPr>
          <a:noFill/>
          <a:ln/>
        </p:spPr>
        <p:txBody>
          <a:bodyPr/>
          <a:lstStyle/>
          <a:p>
            <a:r>
              <a:rPr lang="en-US" dirty="0" smtClean="0">
                <a:ea typeface="ＭＳ Ｐゴシック" pitchFamily="-65" charset="-128"/>
              </a:rPr>
              <a:t>Please log on to eBird today and become part of ornithological history!</a:t>
            </a:r>
          </a:p>
        </p:txBody>
      </p:sp>
      <p:sp>
        <p:nvSpPr>
          <p:cNvPr id="101380" name="Slide Number Placeholder 3"/>
          <p:cNvSpPr>
            <a:spLocks noGrp="1"/>
          </p:cNvSpPr>
          <p:nvPr>
            <p:ph type="sldNum" sz="quarter" idx="5"/>
          </p:nvPr>
        </p:nvSpPr>
        <p:spPr>
          <a:noFill/>
        </p:spPr>
        <p:txBody>
          <a:bodyPr/>
          <a:lstStyle/>
          <a:p>
            <a:fld id="{3E3CD9BD-DEB9-47CF-8DDA-51DBB07B7849}"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r>
              <a:rPr lang="en-US" dirty="0" smtClean="0">
                <a:ea typeface="ＭＳ Ｐゴシック" pitchFamily="-65" charset="-128"/>
              </a:rPr>
              <a:t>eBird is a joint project of the Cornell Lab of Ornithology and Audubon with support from the National Science Foundation.</a:t>
            </a:r>
          </a:p>
        </p:txBody>
      </p:sp>
      <p:sp>
        <p:nvSpPr>
          <p:cNvPr id="17412" name="Slide Number Placeholder 3"/>
          <p:cNvSpPr>
            <a:spLocks noGrp="1"/>
          </p:cNvSpPr>
          <p:nvPr>
            <p:ph type="sldNum" sz="quarter" idx="5"/>
          </p:nvPr>
        </p:nvSpPr>
        <p:spPr>
          <a:noFill/>
        </p:spPr>
        <p:txBody>
          <a:bodyPr/>
          <a:lstStyle/>
          <a:p>
            <a:fld id="{B9987BAE-D0C6-496A-8EC4-8CF3C56F301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for</a:t>
            </a:r>
            <a:r>
              <a:rPr lang="en-US" baseline="0" dirty="0" smtClean="0"/>
              <a:t> navigating the website</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Notes for</a:t>
            </a:r>
            <a:r>
              <a:rPr lang="en-US" baseline="0" dirty="0" smtClean="0"/>
              <a:t> navigating the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ea typeface="ＭＳ Ｐゴシック" pitchFamily="-65" charset="-128"/>
              </a:rPr>
              <a:t>Birders are gathering massive amounts of information about birds every day. But think about the various ways people record what they see. Some write notes in field notebooks, others enter observations into home databases, others still don’t take notes at all. To remedy this and to provide a tool for birders to record what they see, we created eBird. But simply creating the tool isn’t quite enough to make sense of the myriad ways in which birders record their observations. To add another level of value to your data, you can take several simple steps that allow us to make better use of the birds you report, and to use these observations in the highest level of data analysis.  Those basic steps are as follows:</a:t>
            </a:r>
          </a:p>
          <a:p>
            <a:endParaRPr lang="en-US" dirty="0" smtClean="0">
              <a:ea typeface="ＭＳ Ｐゴシック" pitchFamily="-65" charset="-128"/>
            </a:endParaRPr>
          </a:p>
          <a:p>
            <a:r>
              <a:rPr lang="en-US" dirty="0" smtClean="0">
                <a:ea typeface="ＭＳ Ｐゴシック" pitchFamily="-65" charset="-128"/>
              </a:rPr>
              <a:t>Be specific about where you were birding, and plot the location accurately on the map</a:t>
            </a:r>
          </a:p>
          <a:p>
            <a:r>
              <a:rPr lang="en-US" dirty="0" smtClean="0">
                <a:ea typeface="ＭＳ Ｐゴシック" pitchFamily="-65" charset="-128"/>
              </a:rPr>
              <a:t>Make sure to include effort information on all your checklists, that is, tell us what kind of birding you did. Stationary count (</a:t>
            </a:r>
            <a:r>
              <a:rPr lang="en-US" dirty="0" err="1" smtClean="0">
                <a:ea typeface="ＭＳ Ｐゴシック" pitchFamily="-65" charset="-128"/>
              </a:rPr>
              <a:t>hawkwatch</a:t>
            </a:r>
            <a:r>
              <a:rPr lang="en-US" dirty="0" smtClean="0">
                <a:ea typeface="ＭＳ Ｐゴシック" pitchFamily="-65" charset="-128"/>
              </a:rPr>
              <a:t>), Traveling Count (walk or hike) etc.</a:t>
            </a:r>
          </a:p>
          <a:p>
            <a:r>
              <a:rPr lang="en-US" dirty="0" smtClean="0">
                <a:ea typeface="ＭＳ Ｐゴシック" pitchFamily="-65" charset="-128"/>
              </a:rPr>
              <a:t>Always provide numeric estimates for the birds your see and hear.</a:t>
            </a:r>
          </a:p>
          <a:p>
            <a:r>
              <a:rPr lang="en-US" dirty="0" smtClean="0">
                <a:ea typeface="ＭＳ Ｐゴシック" pitchFamily="-65" charset="-128"/>
              </a:rPr>
              <a:t>Make sure to report all species seen and heard on your outing, not just the highlights of your trip</a:t>
            </a:r>
          </a:p>
          <a:p>
            <a:r>
              <a:rPr lang="en-US" dirty="0" smtClean="0">
                <a:ea typeface="ＭＳ Ｐゴシック" pitchFamily="-65" charset="-128"/>
              </a:rPr>
              <a:t>Try to go birding in places that are not heavily visited by other birders</a:t>
            </a:r>
          </a:p>
          <a:p>
            <a:r>
              <a:rPr lang="en-US" dirty="0" smtClean="0">
                <a:ea typeface="ＭＳ Ｐゴシック" pitchFamily="-65" charset="-128"/>
              </a:rPr>
              <a:t>Conduct at least one repeated count per week, it could be as simple as a five-minute stationary count in your yard while you have morning coffee</a:t>
            </a:r>
          </a:p>
          <a:p>
            <a:r>
              <a:rPr lang="en-US" dirty="0" smtClean="0">
                <a:ea typeface="ＭＳ Ｐゴシック" pitchFamily="-65" charset="-128"/>
              </a:rPr>
              <a:t>Document your rare and unusual species with notes and photos when possible</a:t>
            </a:r>
          </a:p>
        </p:txBody>
      </p:sp>
      <p:sp>
        <p:nvSpPr>
          <p:cNvPr id="14340" name="Slide Number Placeholder 3"/>
          <p:cNvSpPr>
            <a:spLocks noGrp="1"/>
          </p:cNvSpPr>
          <p:nvPr>
            <p:ph type="sldNum" sz="quarter" idx="5"/>
          </p:nvPr>
        </p:nvSpPr>
        <p:spPr>
          <a:noFill/>
        </p:spPr>
        <p:txBody>
          <a:bodyPr/>
          <a:lstStyle/>
          <a:p>
            <a:fld id="{A2C26A12-F0C4-4943-BE30-B62D8607F7B0}"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dirty="0" smtClean="0">
                <a:ea typeface="ＭＳ Ｐゴシック" pitchFamily="-65" charset="-128"/>
              </a:rPr>
              <a:t>Exactly where you plot your birding locations on the map is critical for eBird in many ways. When you are specific with your location information we can perform better analyses, and we can ensure that your birding lists are built correctly. eBird thrives on location specificity, and a good general rule of thumb when entering data is that its always better to enter shorter checklists from more refined locations than longer checklists from a string of unrelated locations.  More info here: http://ebird.org/content/ebird/news/location_specificity</a:t>
            </a:r>
          </a:p>
        </p:txBody>
      </p:sp>
      <p:sp>
        <p:nvSpPr>
          <p:cNvPr id="15364" name="Slide Number Placeholder 3"/>
          <p:cNvSpPr>
            <a:spLocks noGrp="1"/>
          </p:cNvSpPr>
          <p:nvPr>
            <p:ph type="sldNum" sz="quarter" idx="5"/>
          </p:nvPr>
        </p:nvSpPr>
        <p:spPr>
          <a:noFill/>
        </p:spPr>
        <p:txBody>
          <a:bodyPr/>
          <a:lstStyle/>
          <a:p>
            <a:fld id="{1C808966-537A-4F6F-8EAC-CBAA1226FFD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dirty="0" smtClean="0">
                <a:ea typeface="ＭＳ Ｐゴシック" pitchFamily="-65" charset="-128"/>
              </a:rPr>
              <a:t>What is an effort-based observation you ask?  It’s simple, really. When you go birding you are probably conducting an effort-based observation and you don’t even realize it. Any time you take a walk, a hike, watch birds in your backyard or local park, essentially every time you are spending time watching birds with birding as your primary focus, you are conducting an effort-based observation. The key is to make sure and record the effort you expend watching birds, and then provide that information to eBird. For example, say you took a walk for an hour and you covered a distance of 2 miles. You’ve just completed an eBird Traveling Count, and your effort information would be a duration of one hour, and a distance of 2 miles. By simply providing this kind of information along with your checklist, you give scientists and analysts the ability to know so much more about your data. Imagine if you recorded 25 Caspian Terns on that walk. By telling us how far you went and how long you were birding we can get a better sense of how typical or atypical a count like this would be. If you provide no effort data, then these 25 terns could have been recorded on a single mud flat, or over the course of a 12 hour boat trip along the coast. The idea is to provide more information to the analyst describing your birding event. More info here: http://ebird.org/content/ebird/news/make-your-checklists-more-meaningful</a:t>
            </a:r>
          </a:p>
          <a:p>
            <a:endParaRPr lang="en-US" dirty="0" smtClean="0">
              <a:ea typeface="ＭＳ Ｐゴシック" pitchFamily="-65" charset="-128"/>
            </a:endParaRPr>
          </a:p>
          <a:p>
            <a:endParaRPr lang="en-US" dirty="0" smtClean="0">
              <a:ea typeface="ＭＳ Ｐゴシック" pitchFamily="-65" charset="-128"/>
            </a:endParaRPr>
          </a:p>
        </p:txBody>
      </p:sp>
      <p:sp>
        <p:nvSpPr>
          <p:cNvPr id="16388" name="Slide Number Placeholder 3"/>
          <p:cNvSpPr>
            <a:spLocks noGrp="1"/>
          </p:cNvSpPr>
          <p:nvPr>
            <p:ph type="sldNum" sz="quarter" idx="5"/>
          </p:nvPr>
        </p:nvSpPr>
        <p:spPr>
          <a:noFill/>
        </p:spPr>
        <p:txBody>
          <a:bodyPr/>
          <a:lstStyle/>
          <a:p>
            <a:fld id="{000D9F1C-31D1-4870-8FCD-4F72A5F848E7}"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smtClean="0">
                <a:ea typeface="ＭＳ Ｐゴシック" pitchFamily="-65" charset="-128"/>
              </a:rPr>
              <a:t>The problem with 'X’!</a:t>
            </a:r>
          </a:p>
          <a:p>
            <a:r>
              <a:rPr lang="en-US" dirty="0" smtClean="0">
                <a:ea typeface="ＭＳ Ｐゴシック" pitchFamily="-65" charset="-128"/>
              </a:rPr>
              <a:t>Simply put, when you record an 'X' on an eBird checklist it means that the bird was present in unknown numbers. In other words, an 'X' is at least 1, but could be 1,000,000 or more!  The reality is that your best estimate of numbers will always convey more information about the birds than an 'X'.</a:t>
            </a:r>
          </a:p>
          <a:p>
            <a:endParaRPr lang="en-US" dirty="0" smtClean="0">
              <a:ea typeface="ＭＳ Ｐゴシック" pitchFamily="-65" charset="-128"/>
            </a:endParaRPr>
          </a:p>
          <a:p>
            <a:r>
              <a:rPr lang="en-US" dirty="0" smtClean="0">
                <a:ea typeface="ＭＳ Ｐゴシック" pitchFamily="-65" charset="-128"/>
              </a:rPr>
              <a:t>Why record numbers?</a:t>
            </a:r>
          </a:p>
          <a:p>
            <a:r>
              <a:rPr lang="en-US" dirty="0" smtClean="0">
                <a:ea typeface="ＭＳ Ｐゴシック" pitchFamily="-65" charset="-128"/>
              </a:rPr>
              <a:t>All data submitted to eBird are valuable for certain types of basic analysis. But in order for your eBird submissions to be used for the highest level of scientific analysis, it is important that you begin to provide estimates of numbers for each species you encounter on your birding events. By doing this you add significant value to your submissions. A complete checklist with numbers for each species allows us to begin to study relative abundance, which in turn will allow us to analyze population trends in birds at a variety of spatial scales--from your backyard all the way up to the continental scale!</a:t>
            </a:r>
          </a:p>
          <a:p>
            <a:endParaRPr lang="en-US" dirty="0" smtClean="0">
              <a:ea typeface="ＭＳ Ｐゴシック" pitchFamily="-65" charset="-128"/>
            </a:endParaRPr>
          </a:p>
          <a:p>
            <a:r>
              <a:rPr lang="en-US" dirty="0" smtClean="0">
                <a:ea typeface="ＭＳ Ｐゴシック" pitchFamily="-65" charset="-128"/>
              </a:rPr>
              <a:t>What if I'm not sure about my estimates?</a:t>
            </a:r>
          </a:p>
          <a:p>
            <a:r>
              <a:rPr lang="en-US" dirty="0" smtClean="0">
                <a:ea typeface="ＭＳ Ｐゴシック" pitchFamily="-65" charset="-128"/>
              </a:rPr>
              <a:t>Many birders do not record numbers because they are unsure of their ability to count birds accurately. At eBird all that we ask is that you make your best conservative estimate of the numbers of each species you've detected. You don't need to be exact. The fact is that every count made by birders is an estimate of some kind, and we rarely if ever make exact counts of all the possible birds present in a given birding situation. As such, analysts looking at numbers are keenly aware of the limitations of assuming these are exact counts, and adjust their models accordingly.</a:t>
            </a:r>
          </a:p>
          <a:p>
            <a:endParaRPr lang="en-US" dirty="0" smtClean="0">
              <a:ea typeface="ＭＳ Ｐゴシック" pitchFamily="-65" charset="-128"/>
            </a:endParaRPr>
          </a:p>
          <a:p>
            <a:r>
              <a:rPr lang="en-US" dirty="0" smtClean="0">
                <a:ea typeface="ＭＳ Ｐゴシック" pitchFamily="-65" charset="-128"/>
              </a:rPr>
              <a:t>Estimating numbers in difficult situations</a:t>
            </a:r>
          </a:p>
          <a:p>
            <a:r>
              <a:rPr lang="en-US" dirty="0" smtClean="0">
                <a:ea typeface="ＭＳ Ｐゴシック" pitchFamily="-65" charset="-128"/>
              </a:rPr>
              <a:t>In order to help you feel more confident about providing numbers on your eBird checklists we've put together an article that describes general practices about how to count birds (Bird Counting 101: http://ebird.org/content/ebird/news/bird-counting-101), and one that provides guidance for counting birds in difficult situations (Bird Counting 201: http://ebird.org/content/ebird/news/bird-counting-201). We hope you enjoy these articles, and don't hesitate to contact us with questions about how to count birds.</a:t>
            </a:r>
          </a:p>
          <a:p>
            <a:endParaRPr lang="en-US" dirty="0" smtClean="0">
              <a:ea typeface="ＭＳ Ｐゴシック" pitchFamily="-65" charset="-128"/>
            </a:endParaRPr>
          </a:p>
          <a:p>
            <a:r>
              <a:rPr lang="en-US" dirty="0" smtClean="0">
                <a:ea typeface="ＭＳ Ｐゴシック" pitchFamily="-65" charset="-128"/>
              </a:rPr>
              <a:t>Situations where 'X' is appropriate</a:t>
            </a:r>
          </a:p>
          <a:p>
            <a:r>
              <a:rPr lang="en-US" dirty="0" smtClean="0">
                <a:ea typeface="ＭＳ Ｐゴシック" pitchFamily="-65" charset="-128"/>
              </a:rPr>
              <a:t>When eBird was designed, the idea of allowing the inclusion of 'X' was meant to facilitate the entry of historic data where numbers for birds were lacking. If you have old checklists of birds from your past birding events that only have 'X's, we still want those, and using 'X' is appropriate in this case. Do not try to estimate numbers for past checklists, rather start from this point forward and submit complete checklists of birds with numbers for each species. By doing that you're adding tremendous value to your data, and to the eBird dataset as a whole.</a:t>
            </a:r>
          </a:p>
        </p:txBody>
      </p:sp>
      <p:sp>
        <p:nvSpPr>
          <p:cNvPr id="17412" name="Slide Number Placeholder 3"/>
          <p:cNvSpPr>
            <a:spLocks noGrp="1"/>
          </p:cNvSpPr>
          <p:nvPr>
            <p:ph type="sldNum" sz="quarter" idx="5"/>
          </p:nvPr>
        </p:nvSpPr>
        <p:spPr>
          <a:noFill/>
        </p:spPr>
        <p:txBody>
          <a:bodyPr/>
          <a:lstStyle/>
          <a:p>
            <a:fld id="{3FE3D450-1C67-49C2-A9BD-96E6DF0402F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ea typeface="ＭＳ Ｐゴシック" pitchFamily="-65" charset="-128"/>
              </a:rPr>
              <a:t>On every eBird checklist birders are asked a simple question: "Are you submitting a complete checklist of the birds you saw/heard?" Though simple in concept, the power of reporting all species should not be underestimated. By submitting a complete checklist of the birds you saw or heard to the best of your ability, you are telling us not only about the birds you found, but you're also telling us that you did NOT observe a suite of other potential species. By submitting a complete checklist of birds we can learn more about where a species occurs with regularity, but equally important we can begin to say with certainty where it does not occur. This allows us to map entire species' ranges with more accuracy. When you submit a complete checklist of birds to eBird you're gathering data for only the species you observed, you are also gathering important "negative data" on a suite of other birds.</a:t>
            </a:r>
          </a:p>
          <a:p>
            <a:endParaRPr lang="en-US" dirty="0" smtClean="0">
              <a:ea typeface="ＭＳ Ｐゴシック" pitchFamily="-65" charset="-128"/>
            </a:endParaRPr>
          </a:p>
          <a:p>
            <a:r>
              <a:rPr lang="en-US" dirty="0" smtClean="0">
                <a:ea typeface="ＭＳ Ｐゴシック" pitchFamily="-65" charset="-128"/>
              </a:rPr>
              <a:t>Some observers are confused by the meaning of the question: "Are you submitting a complete checklist of the birds you saw/heard?" What if you saw some birds that you couldn't identify? Do you then answer "no"? We want to find out whether you are reporting all the birds you were able to identify to the best of your ability. In other words, answer "Yes" to this question when you submit more than just the highlights of your birding event, and try to note every species present. We realize that all birds are not identifiable and user abilities vary. You should always answer "Yes" to this question unless you are purposefully excluding some species (e.g., European Starlings) from your checklist. You do not need to count all the individuals you observe to answer "Yes" to this question. A complete checklist indicates all species observed, and while estimates of numbers are valuable, they are not necessary to submit a complete checklist. We do, however, strongly recommend estimating numbers for each species on your list.</a:t>
            </a:r>
          </a:p>
          <a:p>
            <a:endParaRPr lang="en-US" dirty="0" smtClean="0">
              <a:ea typeface="ＭＳ Ｐゴシック" pitchFamily="-65" charset="-128"/>
            </a:endParaRPr>
          </a:p>
          <a:p>
            <a:r>
              <a:rPr lang="en-US" dirty="0" smtClean="0">
                <a:ea typeface="ＭＳ Ｐゴシック" pitchFamily="-65" charset="-128"/>
              </a:rPr>
              <a:t>When eBird users submit complete checklists of birds it allows us to do a variety of interesting things. We can show where a species is found and where it hasn't been reported. We can calculate the chances that a species will be found at a given time of year in a certain locations. We can also begin to understand </a:t>
            </a:r>
            <a:r>
              <a:rPr lang="en-US" dirty="0" err="1" smtClean="0">
                <a:ea typeface="ＭＳ Ｐゴシック" pitchFamily="-65" charset="-128"/>
              </a:rPr>
              <a:t>detectability</a:t>
            </a:r>
            <a:r>
              <a:rPr lang="en-US" dirty="0" smtClean="0">
                <a:ea typeface="ＭＳ Ｐゴシック" pitchFamily="-65" charset="-128"/>
              </a:rPr>
              <a:t>, in other words, how easy or hard it is for birders to find a certain species. For instance, it's much easier to find singing Grasshopper Sparrows in spring than it is to find them when silent on the wintering grounds.</a:t>
            </a:r>
          </a:p>
          <a:p>
            <a:endParaRPr lang="en-US" dirty="0" smtClean="0">
              <a:ea typeface="ＭＳ Ｐゴシック" pitchFamily="-65" charset="-128"/>
            </a:endParaRPr>
          </a:p>
          <a:p>
            <a:r>
              <a:rPr lang="en-US" dirty="0" smtClean="0">
                <a:ea typeface="ＭＳ Ｐゴシック" pitchFamily="-65" charset="-128"/>
              </a:rPr>
              <a:t>The Western Scrub-Jay map above shows the power of reporting all species. The gray shaded areas show where birders have submitted complete checklists, but have not detected Western Scrub-Jay. These are different from the tan areas, where we do not have enough complete checklists submitted determine whether Western Scrub-Jays are found there. From this map we can see that Western Scrub-Jays are found in the western United States and across much of Mexico. We can also see they are not found in the eastern United States. But we can't determine if they are found in much of northern Mexico, because we don't have enough complete checklists from this region.</a:t>
            </a:r>
          </a:p>
          <a:p>
            <a:endParaRPr lang="en-US" dirty="0" smtClean="0">
              <a:ea typeface="ＭＳ Ｐゴシック" pitchFamily="-65" charset="-128"/>
            </a:endParaRPr>
          </a:p>
          <a:p>
            <a:r>
              <a:rPr lang="en-US" dirty="0" smtClean="0">
                <a:ea typeface="ＭＳ Ｐゴシック" pitchFamily="-65" charset="-128"/>
              </a:rPr>
              <a:t>Submitting complete checklists of birds allows eBird to realize its full potential and creates better lists for its users. Everyone likes highlights and the rare and unusual birds they see on their outings, but don't forget the common birds. By submitting data for all species you're collecting important information about all species, allowing us to make informed decisions about the next generation of rarities or species of special concern. Please report all species on every checklist you submit!</a:t>
            </a:r>
          </a:p>
        </p:txBody>
      </p:sp>
      <p:sp>
        <p:nvSpPr>
          <p:cNvPr id="18436" name="Slide Number Placeholder 3"/>
          <p:cNvSpPr>
            <a:spLocks noGrp="1"/>
          </p:cNvSpPr>
          <p:nvPr>
            <p:ph type="sldNum" sz="quarter" idx="5"/>
          </p:nvPr>
        </p:nvSpPr>
        <p:spPr>
          <a:noFill/>
        </p:spPr>
        <p:txBody>
          <a:bodyPr/>
          <a:lstStyle/>
          <a:p>
            <a:fld id="{24EF36B1-0FA7-422C-B948-ADA61CA36A44}"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ea typeface="ＭＳ Ｐゴシック" pitchFamily="-65" charset="-128"/>
              </a:rPr>
              <a:t>Birders are not evenly distributed around the continent, and the same is certainly true for </a:t>
            </a:r>
            <a:r>
              <a:rPr lang="en-US" dirty="0" err="1" smtClean="0">
                <a:ea typeface="ＭＳ Ｐゴシック" pitchFamily="-65" charset="-128"/>
              </a:rPr>
              <a:t>eBirders</a:t>
            </a:r>
            <a:r>
              <a:rPr lang="en-US" dirty="0" smtClean="0">
                <a:ea typeface="ＭＳ Ｐゴシック" pitchFamily="-65" charset="-128"/>
              </a:rPr>
              <a:t>. There are some places, like Cook County, Illinois and Los Angeles, California, that benefit from having large populations. Birders have submitted over 21,476 checklists (341 species) for Cook County and over 19,000 checklists (489 species) for Los Angeles. But high populations alone don't always determine the number of checklists submitted. There are more checklists for Tompkins county, New York (24,285), than any other county--we suspect Cornell's location in the center of the county plays a critical role. And it's probably not too surprising that some exceptional birding locations like Cape May, NJ (14,197), rank high. Others benefit from a combination of factors: St. Louis, Minnesota, offers exceptional birding (home the Sax-</a:t>
            </a:r>
            <a:r>
              <a:rPr lang="en-US" dirty="0" err="1" smtClean="0">
                <a:ea typeface="ＭＳ Ｐゴシック" pitchFamily="-65" charset="-128"/>
              </a:rPr>
              <a:t>Zim</a:t>
            </a:r>
            <a:r>
              <a:rPr lang="en-US" dirty="0" smtClean="0">
                <a:ea typeface="ＭＳ Ｐゴシック" pitchFamily="-65" charset="-128"/>
              </a:rPr>
              <a:t> bog, Hawk Ridge, and Park Point); it's large (bigger than several eastern states) and benefits from the passionate participation of a small but dedicated number of </a:t>
            </a:r>
            <a:r>
              <a:rPr lang="en-US" dirty="0" err="1" smtClean="0">
                <a:ea typeface="ＭＳ Ｐゴシック" pitchFamily="-65" charset="-128"/>
              </a:rPr>
              <a:t>eBirders</a:t>
            </a:r>
            <a:r>
              <a:rPr lang="en-US" dirty="0" smtClean="0">
                <a:ea typeface="ＭＳ Ｐゴシック" pitchFamily="-65" charset="-128"/>
              </a:rPr>
              <a:t>. But there are other counties that are less well represented in eBird. We want your help to gather more information from those places.  More information here: http://ebird.org/content/ebird/news/ebirds-most-wanted-counties</a:t>
            </a:r>
          </a:p>
        </p:txBody>
      </p:sp>
      <p:sp>
        <p:nvSpPr>
          <p:cNvPr id="19460" name="Slide Number Placeholder 3"/>
          <p:cNvSpPr>
            <a:spLocks noGrp="1"/>
          </p:cNvSpPr>
          <p:nvPr>
            <p:ph type="sldNum" sz="quarter" idx="5"/>
          </p:nvPr>
        </p:nvSpPr>
        <p:spPr>
          <a:noFill/>
        </p:spPr>
        <p:txBody>
          <a:bodyPr/>
          <a:lstStyle/>
          <a:p>
            <a:fld id="{817B60C6-3D11-4B57-9DEB-C721E917DA7E}"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ea typeface="ＭＳ Ｐゴシック" pitchFamily="-65" charset="-128"/>
              </a:rPr>
              <a:t>Did you know that every record submitted to eBird goes through the eBird data verification process? Using a combination of automated data filters and a network of local experts, eBird tackles the issue of data quality in Citizen-Science. In order for us to maintain the integrity of the database, and for it to be used fully by the science and conservation community, we as observers must fully understand and strive to reach the highest level of data quality. Therefore, we've developed procedures to facilitate communication between eBird observers and scientists, including some new and improved review tools for our editors. Through our combined effort to maintain high data quality, eBird will take its place among the most valuable large-scale data sets on bird distribution and abundance in the world. </a:t>
            </a:r>
          </a:p>
          <a:p>
            <a:endParaRPr lang="en-US" dirty="0" smtClean="0">
              <a:ea typeface="ＭＳ Ｐゴシック" pitchFamily="-65" charset="-128"/>
            </a:endParaRPr>
          </a:p>
          <a:p>
            <a:r>
              <a:rPr lang="en-US" dirty="0" smtClean="0">
                <a:ea typeface="ＭＳ Ｐゴシック" pitchFamily="-65" charset="-128"/>
              </a:rPr>
              <a:t>To facilitate the process of verifying records of rare and unusual birds, it’s helpful for the reviewers if you provide written details about the observation in the ‘notes’ section of the checklist page. Here you can also provide links to photos and other documentation you might have on the bird. Our regional editors might contact you by email for more information. </a:t>
            </a:r>
          </a:p>
          <a:p>
            <a:endParaRPr lang="en-US" dirty="0" smtClean="0">
              <a:ea typeface="ＭＳ Ｐゴシック" pitchFamily="-65" charset="-128"/>
            </a:endParaRPr>
          </a:p>
          <a:p>
            <a:r>
              <a:rPr lang="en-US" dirty="0" smtClean="0">
                <a:ea typeface="ＭＳ Ｐゴシック" pitchFamily="-65" charset="-128"/>
              </a:rPr>
              <a:t>More info here: http://ebird.org/content/ebird/about/ebird-data-quality</a:t>
            </a:r>
          </a:p>
        </p:txBody>
      </p:sp>
      <p:sp>
        <p:nvSpPr>
          <p:cNvPr id="20484" name="Slide Number Placeholder 3"/>
          <p:cNvSpPr>
            <a:spLocks noGrp="1"/>
          </p:cNvSpPr>
          <p:nvPr>
            <p:ph type="sldNum" sz="quarter" idx="5"/>
          </p:nvPr>
        </p:nvSpPr>
        <p:spPr>
          <a:noFill/>
        </p:spPr>
        <p:txBody>
          <a:bodyPr/>
          <a:lstStyle/>
          <a:p>
            <a:fld id="{1F56697F-9D58-4289-8CE5-E17E51FDBD1F}"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19460" name="Slide Number Placeholder 3"/>
          <p:cNvSpPr>
            <a:spLocks noGrp="1"/>
          </p:cNvSpPr>
          <p:nvPr>
            <p:ph type="sldNum" sz="quarter" idx="5"/>
          </p:nvPr>
        </p:nvSpPr>
        <p:spPr>
          <a:noFill/>
        </p:spPr>
        <p:txBody>
          <a:bodyPr/>
          <a:lstStyle/>
          <a:p>
            <a:fld id="{817B60C6-3D11-4B57-9DEB-C721E917DA7E}"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17412" name="Slide Number Placeholder 3"/>
          <p:cNvSpPr>
            <a:spLocks noGrp="1"/>
          </p:cNvSpPr>
          <p:nvPr>
            <p:ph type="sldNum" sz="quarter" idx="5"/>
          </p:nvPr>
        </p:nvSpPr>
        <p:spPr>
          <a:noFill/>
        </p:spPr>
        <p:txBody>
          <a:bodyPr/>
          <a:lstStyle/>
          <a:p>
            <a:fld id="{B9987BAE-D0C6-496A-8EC4-8CF3C56F3010}"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ea typeface="ＭＳ Ｐゴシック" pitchFamily="-65" charset="-128"/>
            </a:endParaRPr>
          </a:p>
        </p:txBody>
      </p:sp>
      <p:sp>
        <p:nvSpPr>
          <p:cNvPr id="19460" name="Slide Number Placeholder 3"/>
          <p:cNvSpPr>
            <a:spLocks noGrp="1"/>
          </p:cNvSpPr>
          <p:nvPr>
            <p:ph type="sldNum" sz="quarter" idx="5"/>
          </p:nvPr>
        </p:nvSpPr>
        <p:spPr>
          <a:noFill/>
        </p:spPr>
        <p:txBody>
          <a:bodyPr/>
          <a:lstStyle/>
          <a:p>
            <a:fld id="{817B60C6-3D11-4B57-9DEB-C721E917DA7E}" type="slidenum">
              <a:rPr lang="en-US"/>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smtClean="0">
                <a:ea typeface="ＭＳ Ｐゴシック" pitchFamily="-65" charset="-128"/>
              </a:rPr>
              <a:t>“Citizen-Science” projects like the Christmas Birds Count (CBC) and the Breeding Bird Survey (BBS) have been collecting bird data for decades. Both studies have proven invaluable in estimating population trends in birds over time at very large scales.</a:t>
            </a:r>
          </a:p>
        </p:txBody>
      </p:sp>
      <p:sp>
        <p:nvSpPr>
          <p:cNvPr id="23556" name="Slide Number Placeholder 3"/>
          <p:cNvSpPr>
            <a:spLocks noGrp="1"/>
          </p:cNvSpPr>
          <p:nvPr>
            <p:ph type="sldNum" sz="quarter" idx="5"/>
          </p:nvPr>
        </p:nvSpPr>
        <p:spPr>
          <a:noFill/>
        </p:spPr>
        <p:txBody>
          <a:bodyPr/>
          <a:lstStyle/>
          <a:p>
            <a:fld id="{04473221-8322-4A0B-B2AD-15B52699A5E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dirty="0" smtClean="0">
                <a:ea typeface="ＭＳ Ｐゴシック" pitchFamily="-65" charset="-128"/>
              </a:rPr>
              <a:t>eBird does three very important things: It gathers data from birders via an online tool that allows individuals to keep their personal records online; it archives these records in perpetuity, backing them up for the long term in multiple places, and also gives the user the ability to consolidate and download their own data to be backed up at home; and most importantly it makes these observations available to science. With a large user base, eBird is contributing over 1.5 million observations per month to the birding and scientific communities.</a:t>
            </a:r>
          </a:p>
        </p:txBody>
      </p:sp>
      <p:sp>
        <p:nvSpPr>
          <p:cNvPr id="31748" name="Slide Number Placeholder 3"/>
          <p:cNvSpPr>
            <a:spLocks noGrp="1"/>
          </p:cNvSpPr>
          <p:nvPr>
            <p:ph type="sldNum" sz="quarter" idx="5"/>
          </p:nvPr>
        </p:nvSpPr>
        <p:spPr>
          <a:noFill/>
        </p:spPr>
        <p:txBody>
          <a:bodyPr/>
          <a:lstStyle/>
          <a:p>
            <a:fld id="{467FA34B-F35D-4C19-99B6-ADE72102A45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65" charset="-128"/>
              </a:rPr>
              <a:t>eBird is different from other citizen-science projects (e.g., BBS and CBC) in its broad spatial scope, its year-round time component and its focus on all species of birds. It also appeals to a broad diversity of birders and has advanced mapping capabilities that allow scientists to do more with the data.</a:t>
            </a:r>
          </a:p>
        </p:txBody>
      </p:sp>
      <p:sp>
        <p:nvSpPr>
          <p:cNvPr id="33796" name="Slide Number Placeholder 3"/>
          <p:cNvSpPr>
            <a:spLocks noGrp="1"/>
          </p:cNvSpPr>
          <p:nvPr>
            <p:ph type="sldNum" sz="quarter" idx="5"/>
          </p:nvPr>
        </p:nvSpPr>
        <p:spPr>
          <a:noFill/>
        </p:spPr>
        <p:txBody>
          <a:bodyPr/>
          <a:lstStyle/>
          <a:p>
            <a:fld id="{024042DF-7ED1-47CA-A997-0483F334507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dirty="0" smtClean="0">
                <a:ea typeface="ＭＳ Ｐゴシック" pitchFamily="-65" charset="-128"/>
              </a:rPr>
              <a:t>The vast majority of eBird “Users” simply look at the data output eBird provides to the birding community. A much smaller proportion actually enter data into the system. We are hoping to change that by encouraging you to submit your own observations into eBird, to share them with the birding community and the world.</a:t>
            </a:r>
          </a:p>
        </p:txBody>
      </p:sp>
      <p:sp>
        <p:nvSpPr>
          <p:cNvPr id="35844" name="Slide Number Placeholder 3"/>
          <p:cNvSpPr>
            <a:spLocks noGrp="1"/>
          </p:cNvSpPr>
          <p:nvPr>
            <p:ph type="sldNum" sz="quarter" idx="5"/>
          </p:nvPr>
        </p:nvSpPr>
        <p:spPr>
          <a:noFill/>
        </p:spPr>
        <p:txBody>
          <a:bodyPr/>
          <a:lstStyle/>
          <a:p>
            <a:fld id="{CB191C30-BD90-4980-B467-51DDECD236EA}"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http://ebird.org/content/wi/news/the-state-of-ebird-2010</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eBird has the greatest coverage where population densities are highest:</a:t>
            </a:r>
            <a:r>
              <a:rPr lang="en-US" baseline="0" dirty="0" smtClean="0"/>
              <a:t> people bird close to home!  Where are eBird data lacking? Low population density areas &amp; “off season” times of year (see previous slide for seasonal peaks and troughs).  SOURCE: https://picasaweb.google.com/110463962218302154116/EBirdCountyChecklistTotalsPerCountyAreaJuneAllYears</a:t>
            </a:r>
            <a:endParaRPr lang="en-US" dirty="0"/>
          </a:p>
        </p:txBody>
      </p:sp>
      <p:sp>
        <p:nvSpPr>
          <p:cNvPr id="4" name="Slide Number Placeholder 3"/>
          <p:cNvSpPr>
            <a:spLocks noGrp="1"/>
          </p:cNvSpPr>
          <p:nvPr>
            <p:ph type="sldNum" sz="quarter" idx="10"/>
          </p:nvPr>
        </p:nvSpPr>
        <p:spPr/>
        <p:txBody>
          <a:bodyPr/>
          <a:lstStyle/>
          <a:p>
            <a:fld id="{DF6CB21D-34B1-40BD-92B3-6A1D2D0502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655B57-826C-4D50-8BD9-D53ED95AC0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32CCF6-B21B-43DE-997A-EF9383A245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0705F7A-44E4-493E-95DE-9210E105DEC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03129EF-EE3E-40AD-854F-43A21BFF8C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A247B3D-AAA3-4627-9CE5-13F8374A6A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869DD5-4477-43E6-9C50-E17FB53677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C4CD63-1CA2-43C1-997C-0BF92101F83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2F8BCD6-3E54-4307-8343-32D06E6558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97EE160-86CD-4B09-A29A-D30F33D1E0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53F0937-AD0F-4902-86E8-61198573DA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8DC9196-E0E2-425F-B947-D857B90E42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8C8CCC-44A3-4057-B22E-9116CE70D9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2B6CE7-8912-4A10-8E05-FAFDD4F50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541121-E438-414D-834D-5003350BC6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ebird.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ebird.org/content/ebird/" TargetMode="External"/><Relationship Id="rId7" Type="http://schemas.openxmlformats.org/officeDocument/2006/relationships/hyperlink" Target="http://ebird.org/content/ebird/myebird"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ebird.org/content/ebird/submit" TargetMode="External"/><Relationship Id="rId5" Type="http://schemas.openxmlformats.org/officeDocument/2006/relationships/hyperlink" Target="http://ebird.org/content/ebird/explore" TargetMode="External"/><Relationship Id="rId4" Type="http://schemas.openxmlformats.org/officeDocument/2006/relationships/hyperlink" Target="http://ebird.org/content/ebird/abou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ebird.org/content/ebird/about/improving-your-ebird-reporting-skills" TargetMode="External"/><Relationship Id="rId3" Type="http://schemas.openxmlformats.org/officeDocument/2006/relationships/hyperlink" Target="http://ebird.org/content/ebird/submit" TargetMode="External"/><Relationship Id="rId7" Type="http://schemas.openxmlformats.org/officeDocument/2006/relationships/hyperlink" Target="http://ebird.org/content/ebird/about/how-to-make-your-checklists-more-meaningfu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ebird.org/content/ebird/about/tutorial" TargetMode="External"/><Relationship Id="rId5" Type="http://schemas.openxmlformats.org/officeDocument/2006/relationships/hyperlink" Target="http://ebird.org/content/ebird/about" TargetMode="External"/><Relationship Id="rId10" Type="http://schemas.openxmlformats.org/officeDocument/2006/relationships/hyperlink" Target="http://ebird.org/content/ebird/about/breeding-codes" TargetMode="External"/><Relationship Id="rId4" Type="http://schemas.openxmlformats.org/officeDocument/2006/relationships/hyperlink" Target="http://ebird.org/content/ebird/myebird" TargetMode="External"/><Relationship Id="rId9" Type="http://schemas.openxmlformats.org/officeDocument/2006/relationships/hyperlink" Target="http://ebird.org/content/ebird/about/embedding_richmedi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xeno-canto.org/" TargetMode="External"/><Relationship Id="rId3" Type="http://schemas.openxmlformats.org/officeDocument/2006/relationships/image" Target="../media/image30.png"/><Relationship Id="rId7" Type="http://schemas.openxmlformats.org/officeDocument/2006/relationships/hyperlink" Target="http://www.allaboutbirds.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www.soundcloud.com/" TargetMode="External"/><Relationship Id="rId11" Type="http://schemas.openxmlformats.org/officeDocument/2006/relationships/hyperlink" Target="http://www.ebird.org/content/ebird/about" TargetMode="External"/><Relationship Id="rId5" Type="http://schemas.openxmlformats.org/officeDocument/2006/relationships/hyperlink" Target="http://www.picasaweb.gooogle.com/" TargetMode="External"/><Relationship Id="rId10" Type="http://schemas.openxmlformats.org/officeDocument/2006/relationships/hyperlink" Target="https://www.facebook.com/pages/Birding-Ohio/108946422547210" TargetMode="External"/><Relationship Id="rId4" Type="http://schemas.openxmlformats.org/officeDocument/2006/relationships/hyperlink" Target="http://www.flickr.com/" TargetMode="External"/><Relationship Id="rId9" Type="http://schemas.openxmlformats.org/officeDocument/2006/relationships/hyperlink" Target="http://www.ohiobirds.org/site/committee/rarebird.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LO_BLBW"/>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19050" y="2680502"/>
            <a:ext cx="9163050" cy="4177497"/>
          </a:xfrm>
          <a:prstGeom prst="rect">
            <a:avLst/>
          </a:prstGeom>
          <a:noFill/>
          <a:ln w="9525">
            <a:noFill/>
            <a:miter lim="800000"/>
            <a:headEnd/>
            <a:tailEnd/>
          </a:ln>
          <a:effectLst/>
        </p:spPr>
      </p:pic>
      <p:pic>
        <p:nvPicPr>
          <p:cNvPr id="16393" name="Picture 16" descr="eBird_logo"/>
          <p:cNvPicPr>
            <a:picLocks noChangeAspect="1" noChangeArrowheads="1"/>
          </p:cNvPicPr>
          <p:nvPr/>
        </p:nvPicPr>
        <p:blipFill>
          <a:blip r:embed="rId5"/>
          <a:srcRect/>
          <a:stretch>
            <a:fillRect/>
          </a:stretch>
        </p:blipFill>
        <p:spPr bwMode="auto">
          <a:xfrm>
            <a:off x="3276600" y="2209800"/>
            <a:ext cx="2590800" cy="996950"/>
          </a:xfrm>
          <a:prstGeom prst="rect">
            <a:avLst/>
          </a:prstGeom>
          <a:noFill/>
          <a:ln w="9525">
            <a:noFill/>
            <a:miter lim="800000"/>
            <a:headEnd/>
            <a:tailEnd/>
          </a:ln>
        </p:spPr>
      </p:pic>
      <p:sp>
        <p:nvSpPr>
          <p:cNvPr id="13" name="Text Box 11"/>
          <p:cNvSpPr txBox="1">
            <a:spLocks noChangeArrowheads="1"/>
          </p:cNvSpPr>
          <p:nvPr/>
        </p:nvSpPr>
        <p:spPr bwMode="auto">
          <a:xfrm>
            <a:off x="381000" y="1101804"/>
            <a:ext cx="8305800" cy="1107996"/>
          </a:xfrm>
          <a:prstGeom prst="rect">
            <a:avLst/>
          </a:prstGeom>
          <a:noFill/>
          <a:ln w="9525">
            <a:noFill/>
            <a:miter lim="800000"/>
            <a:headEnd/>
            <a:tailEnd/>
          </a:ln>
        </p:spPr>
        <p:txBody>
          <a:bodyPr wrap="square">
            <a:spAutoFit/>
          </a:bodyPr>
          <a:lstStyle/>
          <a:p>
            <a:pPr algn="ctr"/>
            <a:r>
              <a:rPr lang="en-US" sz="6600" dirty="0" smtClean="0">
                <a:latin typeface="Georgia" pitchFamily="18" charset="0"/>
              </a:rPr>
              <a:t>An Introduction to</a:t>
            </a:r>
            <a:endParaRPr lang="en-US" sz="6600" dirty="0">
              <a:latin typeface="Georgia" pitchFamily="18" charset="0"/>
            </a:endParaRPr>
          </a:p>
        </p:txBody>
      </p:sp>
      <p:sp>
        <p:nvSpPr>
          <p:cNvPr id="14" name="Text Box 11"/>
          <p:cNvSpPr txBox="1">
            <a:spLocks noChangeArrowheads="1"/>
          </p:cNvSpPr>
          <p:nvPr/>
        </p:nvSpPr>
        <p:spPr bwMode="auto">
          <a:xfrm>
            <a:off x="5189537" y="4124325"/>
            <a:ext cx="3192463" cy="523875"/>
          </a:xfrm>
          <a:prstGeom prst="rect">
            <a:avLst/>
          </a:prstGeom>
          <a:noFill/>
          <a:ln w="9525">
            <a:noFill/>
            <a:miter lim="800000"/>
            <a:headEnd/>
            <a:tailEnd/>
          </a:ln>
        </p:spPr>
        <p:txBody>
          <a:bodyPr wrap="square">
            <a:spAutoFit/>
          </a:bodyPr>
          <a:lstStyle/>
          <a:p>
            <a:pPr algn="ctr"/>
            <a:r>
              <a:rPr lang="en-US" sz="2800" dirty="0" smtClean="0"/>
              <a:t>By Paul J. Hurtado</a:t>
            </a:r>
            <a:endParaRPr lang="en-US" sz="2800" dirty="0"/>
          </a:p>
        </p:txBody>
      </p:sp>
      <p:pic>
        <p:nvPicPr>
          <p:cNvPr id="2051" name="Picture 3"/>
          <p:cNvPicPr>
            <a:picLocks noChangeAspect="1" noChangeArrowheads="1"/>
          </p:cNvPicPr>
          <p:nvPr/>
        </p:nvPicPr>
        <p:blipFill>
          <a:blip r:embed="rId6"/>
          <a:srcRect/>
          <a:stretch>
            <a:fillRect/>
          </a:stretch>
        </p:blipFill>
        <p:spPr bwMode="auto">
          <a:xfrm>
            <a:off x="4343400" y="5562600"/>
            <a:ext cx="4630678"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ohio.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CLO RBTR"/>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solidFill>
                <a:schemeClr val="bg1"/>
              </a:solidFill>
            </a:endParaRPr>
          </a:p>
        </p:txBody>
      </p:sp>
      <p:sp>
        <p:nvSpPr>
          <p:cNvPr id="38915" name="Rectangle 3"/>
          <p:cNvSpPr>
            <a:spLocks noChangeArrowheads="1"/>
          </p:cNvSpPr>
          <p:nvPr/>
        </p:nvSpPr>
        <p:spPr bwMode="auto">
          <a:xfrm>
            <a:off x="762000" y="0"/>
            <a:ext cx="8382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Encouraging Participation - Integration</a:t>
            </a:r>
          </a:p>
        </p:txBody>
      </p:sp>
      <p:grpSp>
        <p:nvGrpSpPr>
          <p:cNvPr id="38916" name="Diagram 4"/>
          <p:cNvGrpSpPr>
            <a:grpSpLocks noGrp="1" noChangeAspect="1"/>
          </p:cNvGrpSpPr>
          <p:nvPr>
            <p:ph type="dgm" idx="1"/>
          </p:nvPr>
        </p:nvGrpSpPr>
        <p:grpSpPr bwMode="auto">
          <a:xfrm>
            <a:off x="-1752600" y="914400"/>
            <a:ext cx="7391400" cy="4037013"/>
            <a:chOff x="288" y="1017"/>
            <a:chExt cx="5184" cy="2832"/>
          </a:xfrm>
        </p:grpSpPr>
        <p:sp>
          <p:nvSpPr>
            <p:cNvPr id="38918" name="AutoShape 5"/>
            <p:cNvSpPr>
              <a:spLocks noChangeAspect="1" noChangeArrowheads="1" noTextEdit="1"/>
            </p:cNvSpPr>
            <p:nvPr/>
          </p:nvSpPr>
          <p:spPr bwMode="auto">
            <a:xfrm>
              <a:off x="288" y="1017"/>
              <a:ext cx="5184" cy="2832"/>
            </a:xfrm>
            <a:prstGeom prst="rect">
              <a:avLst/>
            </a:prstGeom>
            <a:noFill/>
            <a:ln w="9525">
              <a:noFill/>
              <a:miter lim="800000"/>
              <a:headEnd/>
              <a:tailEnd/>
            </a:ln>
          </p:spPr>
          <p:txBody>
            <a:bodyPr/>
            <a:lstStyle/>
            <a:p>
              <a:endParaRPr lang="en-US"/>
            </a:p>
          </p:txBody>
        </p:sp>
        <p:sp>
          <p:nvSpPr>
            <p:cNvPr id="38919" name="_s1028"/>
            <p:cNvSpPr>
              <a:spLocks noChangeShapeType="1"/>
            </p:cNvSpPr>
            <p:nvPr/>
          </p:nvSpPr>
          <p:spPr bwMode="auto">
            <a:xfrm flipH="1">
              <a:off x="2298" y="2600"/>
              <a:ext cx="291" cy="169"/>
            </a:xfrm>
            <a:prstGeom prst="line">
              <a:avLst/>
            </a:prstGeom>
            <a:noFill/>
            <a:ln w="28575">
              <a:solidFill>
                <a:schemeClr val="tx1"/>
              </a:solidFill>
              <a:round/>
              <a:headEnd type="triangle" w="med" len="med"/>
              <a:tailEnd type="triangle" w="med" len="med"/>
            </a:ln>
          </p:spPr>
          <p:txBody>
            <a:bodyPr anchor="ctr"/>
            <a:lstStyle/>
            <a:p>
              <a:endParaRPr lang="en-US"/>
            </a:p>
          </p:txBody>
        </p:sp>
        <p:sp>
          <p:nvSpPr>
            <p:cNvPr id="38920" name="_s1029"/>
            <p:cNvSpPr>
              <a:spLocks noChangeArrowheads="1"/>
            </p:cNvSpPr>
            <p:nvPr/>
          </p:nvSpPr>
          <p:spPr bwMode="auto">
            <a:xfrm>
              <a:off x="1671" y="2601"/>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400" b="1"/>
                <a:t>National</a:t>
              </a:r>
              <a:br>
                <a:rPr lang="en-US" sz="1400" b="1"/>
              </a:br>
              <a:r>
                <a:rPr lang="en-US" sz="1400"/>
                <a:t>(a</a:t>
              </a:r>
              <a:r>
                <a:rPr lang="en-US" sz="1400">
                  <a:solidFill>
                    <a:srgbClr val="33CC33"/>
                  </a:solidFill>
                </a:rPr>
                <a:t>Ver</a:t>
              </a:r>
              <a:r>
                <a:rPr lang="en-US" sz="1400"/>
                <a:t>Aves)</a:t>
              </a:r>
            </a:p>
          </p:txBody>
        </p:sp>
        <p:sp>
          <p:nvSpPr>
            <p:cNvPr id="38921" name="_s1030"/>
            <p:cNvSpPr>
              <a:spLocks noChangeShapeType="1"/>
            </p:cNvSpPr>
            <p:nvPr/>
          </p:nvSpPr>
          <p:spPr bwMode="auto">
            <a:xfrm>
              <a:off x="3170" y="2601"/>
              <a:ext cx="292" cy="168"/>
            </a:xfrm>
            <a:prstGeom prst="line">
              <a:avLst/>
            </a:prstGeom>
            <a:noFill/>
            <a:ln w="28575">
              <a:solidFill>
                <a:schemeClr val="tx1"/>
              </a:solidFill>
              <a:round/>
              <a:headEnd type="triangle" w="med" len="med"/>
              <a:tailEnd type="triangle" w="med" len="med"/>
            </a:ln>
          </p:spPr>
          <p:txBody>
            <a:bodyPr anchor="ctr"/>
            <a:lstStyle/>
            <a:p>
              <a:endParaRPr lang="en-US"/>
            </a:p>
          </p:txBody>
        </p:sp>
        <p:sp>
          <p:nvSpPr>
            <p:cNvPr id="38922" name="_s1031"/>
            <p:cNvSpPr>
              <a:spLocks noChangeArrowheads="1"/>
            </p:cNvSpPr>
            <p:nvPr/>
          </p:nvSpPr>
          <p:spPr bwMode="auto">
            <a:xfrm>
              <a:off x="3417" y="2601"/>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400" b="1"/>
                <a:t>Local</a:t>
              </a:r>
            </a:p>
            <a:p>
              <a:pPr algn="ctr"/>
              <a:r>
                <a:rPr lang="en-US" sz="1400"/>
                <a:t>(Vermont)</a:t>
              </a:r>
            </a:p>
          </p:txBody>
        </p:sp>
        <p:sp>
          <p:nvSpPr>
            <p:cNvPr id="38923" name="_s1032"/>
            <p:cNvSpPr>
              <a:spLocks noChangeShapeType="1"/>
            </p:cNvSpPr>
            <p:nvPr/>
          </p:nvSpPr>
          <p:spPr bwMode="auto">
            <a:xfrm flipV="1">
              <a:off x="2880" y="1760"/>
              <a:ext cx="0" cy="337"/>
            </a:xfrm>
            <a:prstGeom prst="line">
              <a:avLst/>
            </a:prstGeom>
            <a:noFill/>
            <a:ln w="28575">
              <a:solidFill>
                <a:schemeClr val="tx1"/>
              </a:solidFill>
              <a:round/>
              <a:headEnd type="triangle" w="med" len="med"/>
              <a:tailEnd type="triangle" w="med" len="med"/>
            </a:ln>
          </p:spPr>
          <p:txBody>
            <a:bodyPr anchor="ctr"/>
            <a:lstStyle/>
            <a:p>
              <a:endParaRPr lang="en-US"/>
            </a:p>
          </p:txBody>
        </p:sp>
        <p:sp>
          <p:nvSpPr>
            <p:cNvPr id="38924" name="_s1033"/>
            <p:cNvSpPr>
              <a:spLocks noChangeArrowheads="1"/>
            </p:cNvSpPr>
            <p:nvPr/>
          </p:nvSpPr>
          <p:spPr bwMode="auto">
            <a:xfrm>
              <a:off x="2544" y="1088"/>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400" b="1"/>
                <a:t>Applied</a:t>
              </a:r>
            </a:p>
            <a:p>
              <a:pPr algn="ctr"/>
              <a:r>
                <a:rPr lang="en-US" sz="1400"/>
                <a:t>(BCN)</a:t>
              </a:r>
            </a:p>
          </p:txBody>
        </p:sp>
        <p:sp>
          <p:nvSpPr>
            <p:cNvPr id="38925" name="_s1034"/>
            <p:cNvSpPr>
              <a:spLocks noChangeArrowheads="1"/>
            </p:cNvSpPr>
            <p:nvPr/>
          </p:nvSpPr>
          <p:spPr bwMode="auto">
            <a:xfrm>
              <a:off x="2544" y="2097"/>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2300" dirty="0">
                  <a:solidFill>
                    <a:srgbClr val="33CC33"/>
                  </a:solidFill>
                </a:rPr>
                <a:t>e</a:t>
              </a:r>
              <a:r>
                <a:rPr lang="en-US" sz="2300" dirty="0"/>
                <a:t>Bird</a:t>
              </a:r>
            </a:p>
          </p:txBody>
        </p:sp>
      </p:grpSp>
      <p:pic>
        <p:nvPicPr>
          <p:cNvPr id="38917" name="Picture 13" descr="Mi aVerAves"/>
          <p:cNvPicPr>
            <a:picLocks noChangeAspect="1" noChangeArrowheads="1"/>
          </p:cNvPicPr>
          <p:nvPr/>
        </p:nvPicPr>
        <p:blipFill>
          <a:blip r:embed="rId4"/>
          <a:srcRect/>
          <a:stretch>
            <a:fillRect/>
          </a:stretch>
        </p:blipFill>
        <p:spPr bwMode="auto">
          <a:xfrm>
            <a:off x="4038600" y="1295400"/>
            <a:ext cx="4933950" cy="46751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hidden="1"/>
          <p:cNvSpPr>
            <a:spLocks noGrp="1" noChangeArrowheads="1"/>
          </p:cNvSpPr>
          <p:nvPr>
            <p:ph type="title"/>
          </p:nvPr>
        </p:nvSpPr>
        <p:spPr/>
        <p:txBody>
          <a:bodyPr/>
          <a:lstStyle/>
          <a:p>
            <a:pPr eaLnBrk="1" hangingPunct="1"/>
            <a:endParaRPr lang="en-US" smtClean="0">
              <a:ea typeface="ＭＳ Ｐゴシック" pitchFamily="-65" charset="-128"/>
            </a:endParaRPr>
          </a:p>
        </p:txBody>
      </p:sp>
      <p:sp>
        <p:nvSpPr>
          <p:cNvPr id="40963" name="Rectangle 3" descr="CLO WODU"/>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p>
        </p:txBody>
      </p:sp>
      <p:sp>
        <p:nvSpPr>
          <p:cNvPr id="40964" name="Rectangle 7"/>
          <p:cNvSpPr>
            <a:spLocks noChangeArrowheads="1"/>
          </p:cNvSpPr>
          <p:nvPr/>
        </p:nvSpPr>
        <p:spPr bwMode="auto">
          <a:xfrm>
            <a:off x="457200" y="0"/>
            <a:ext cx="86868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Regional Applications – Empowering Local Birders</a:t>
            </a:r>
          </a:p>
        </p:txBody>
      </p:sp>
      <p:pic>
        <p:nvPicPr>
          <p:cNvPr id="40965" name="Picture 11" descr="MX"/>
          <p:cNvPicPr>
            <a:picLocks noChangeAspect="1" noChangeArrowheads="1"/>
          </p:cNvPicPr>
          <p:nvPr/>
        </p:nvPicPr>
        <p:blipFill>
          <a:blip r:embed="rId4"/>
          <a:srcRect/>
          <a:stretch>
            <a:fillRect/>
          </a:stretch>
        </p:blipFill>
        <p:spPr bwMode="auto">
          <a:xfrm>
            <a:off x="990600" y="890588"/>
            <a:ext cx="7467600" cy="1014412"/>
          </a:xfrm>
          <a:prstGeom prst="rect">
            <a:avLst/>
          </a:prstGeom>
          <a:noFill/>
          <a:ln w="9525">
            <a:noFill/>
            <a:miter lim="800000"/>
            <a:headEnd/>
            <a:tailEnd/>
          </a:ln>
        </p:spPr>
      </p:pic>
      <p:pic>
        <p:nvPicPr>
          <p:cNvPr id="40966" name="Picture 13" descr="PR_Banner"/>
          <p:cNvPicPr>
            <a:picLocks noChangeAspect="1" noChangeArrowheads="1"/>
          </p:cNvPicPr>
          <p:nvPr/>
        </p:nvPicPr>
        <p:blipFill>
          <a:blip r:embed="rId5"/>
          <a:srcRect/>
          <a:stretch>
            <a:fillRect/>
          </a:stretch>
        </p:blipFill>
        <p:spPr bwMode="auto">
          <a:xfrm>
            <a:off x="152400" y="1906588"/>
            <a:ext cx="7696200" cy="1065212"/>
          </a:xfrm>
          <a:prstGeom prst="rect">
            <a:avLst/>
          </a:prstGeom>
          <a:noFill/>
          <a:ln w="9525">
            <a:noFill/>
            <a:miter lim="800000"/>
            <a:headEnd/>
            <a:tailEnd/>
          </a:ln>
        </p:spPr>
      </p:pic>
      <p:pic>
        <p:nvPicPr>
          <p:cNvPr id="40967" name="Picture 14" descr="Hispaniola"/>
          <p:cNvPicPr>
            <a:picLocks noChangeAspect="1" noChangeArrowheads="1"/>
          </p:cNvPicPr>
          <p:nvPr/>
        </p:nvPicPr>
        <p:blipFill>
          <a:blip r:embed="rId6"/>
          <a:srcRect/>
          <a:stretch>
            <a:fillRect/>
          </a:stretch>
        </p:blipFill>
        <p:spPr bwMode="auto">
          <a:xfrm>
            <a:off x="533400" y="2971800"/>
            <a:ext cx="7772400" cy="1057275"/>
          </a:xfrm>
          <a:prstGeom prst="rect">
            <a:avLst/>
          </a:prstGeom>
          <a:noFill/>
          <a:ln w="9525">
            <a:noFill/>
            <a:miter lim="800000"/>
            <a:headEnd/>
            <a:tailEnd/>
          </a:ln>
        </p:spPr>
      </p:pic>
      <p:pic>
        <p:nvPicPr>
          <p:cNvPr id="40968" name="Picture 10" descr="CA_eBird.jpg"/>
          <p:cNvPicPr>
            <a:picLocks noChangeAspect="1"/>
          </p:cNvPicPr>
          <p:nvPr/>
        </p:nvPicPr>
        <p:blipFill>
          <a:blip r:embed="rId7"/>
          <a:srcRect/>
          <a:stretch>
            <a:fillRect/>
          </a:stretch>
        </p:blipFill>
        <p:spPr bwMode="auto">
          <a:xfrm>
            <a:off x="1847850" y="4038600"/>
            <a:ext cx="7372350" cy="1028700"/>
          </a:xfrm>
          <a:prstGeom prst="rect">
            <a:avLst/>
          </a:prstGeom>
          <a:noFill/>
          <a:ln w="9525">
            <a:noFill/>
            <a:miter lim="800000"/>
            <a:headEnd/>
            <a:tailEnd/>
          </a:ln>
        </p:spPr>
      </p:pic>
      <p:pic>
        <p:nvPicPr>
          <p:cNvPr id="40969" name="Picture 11" descr="eBird_Colombia.jpg"/>
          <p:cNvPicPr>
            <a:picLocks noChangeAspect="1"/>
          </p:cNvPicPr>
          <p:nvPr/>
        </p:nvPicPr>
        <p:blipFill>
          <a:blip r:embed="rId8"/>
          <a:srcRect/>
          <a:stretch>
            <a:fillRect/>
          </a:stretch>
        </p:blipFill>
        <p:spPr bwMode="auto">
          <a:xfrm>
            <a:off x="2362200" y="5086350"/>
            <a:ext cx="737235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LO_BDO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8307" name="Rectangle 9"/>
          <p:cNvSpPr>
            <a:spLocks noChangeArrowheads="1"/>
          </p:cNvSpPr>
          <p:nvPr/>
        </p:nvSpPr>
        <p:spPr bwMode="auto">
          <a:xfrm>
            <a:off x="0" y="0"/>
            <a:ext cx="9144000" cy="457200"/>
          </a:xfrm>
          <a:prstGeom prst="rect">
            <a:avLst/>
          </a:prstGeom>
          <a:noFill/>
          <a:ln w="9525">
            <a:noFill/>
            <a:miter lim="800000"/>
            <a:headEnd/>
            <a:tailEnd/>
          </a:ln>
        </p:spPr>
        <p:txBody>
          <a:bodyPr anchor="ctr"/>
          <a:lstStyle/>
          <a:p>
            <a:pPr algn="ctr"/>
            <a:r>
              <a:rPr lang="en-US" sz="2400">
                <a:solidFill>
                  <a:schemeClr val="bg1"/>
                </a:solidFill>
              </a:rPr>
              <a:t>What Happens to the Data?</a:t>
            </a:r>
          </a:p>
        </p:txBody>
      </p:sp>
      <p:graphicFrame>
        <p:nvGraphicFramePr>
          <p:cNvPr id="9" name="Diagram 8"/>
          <p:cNvGraphicFramePr/>
          <p:nvPr/>
        </p:nvGraphicFramePr>
        <p:xfrm>
          <a:off x="3657600" y="1295400"/>
          <a:ext cx="5105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8309" name="Text Box 3"/>
          <p:cNvSpPr txBox="1">
            <a:spLocks noChangeArrowheads="1"/>
          </p:cNvSpPr>
          <p:nvPr/>
        </p:nvSpPr>
        <p:spPr bwMode="auto">
          <a:xfrm>
            <a:off x="76200" y="1747838"/>
            <a:ext cx="2940050"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Available for download</a:t>
            </a:r>
          </a:p>
        </p:txBody>
      </p:sp>
      <p:sp>
        <p:nvSpPr>
          <p:cNvPr id="98310" name="Text Box 4"/>
          <p:cNvSpPr txBox="1">
            <a:spLocks noChangeArrowheads="1"/>
          </p:cNvSpPr>
          <p:nvPr/>
        </p:nvSpPr>
        <p:spPr bwMode="auto">
          <a:xfrm>
            <a:off x="76200" y="2128838"/>
            <a:ext cx="1906588"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Analysis tools</a:t>
            </a:r>
          </a:p>
        </p:txBody>
      </p:sp>
      <p:sp>
        <p:nvSpPr>
          <p:cNvPr id="98311" name="Text Box 5"/>
          <p:cNvSpPr txBox="1">
            <a:spLocks noChangeArrowheads="1"/>
          </p:cNvSpPr>
          <p:nvPr/>
        </p:nvSpPr>
        <p:spPr bwMode="auto">
          <a:xfrm>
            <a:off x="76200" y="985838"/>
            <a:ext cx="2652713" cy="400050"/>
          </a:xfrm>
          <a:prstGeom prst="rect">
            <a:avLst/>
          </a:prstGeom>
          <a:noFill/>
          <a:ln w="9525">
            <a:noFill/>
            <a:miter lim="800000"/>
            <a:headEnd/>
            <a:tailEnd/>
          </a:ln>
        </p:spPr>
        <p:txBody>
          <a:bodyPr wrap="none">
            <a:spAutoFit/>
          </a:bodyPr>
          <a:lstStyle/>
          <a:p>
            <a:pPr>
              <a:buFontTx/>
              <a:buChar char="•"/>
            </a:pPr>
            <a:r>
              <a:rPr lang="en-US" sz="2000" dirty="0">
                <a:solidFill>
                  <a:schemeClr val="accent2"/>
                </a:solidFill>
                <a:latin typeface="Tahoma" pitchFamily="-65" charset="0"/>
              </a:rPr>
              <a:t> eBird data go global</a:t>
            </a:r>
          </a:p>
        </p:txBody>
      </p:sp>
      <p:sp>
        <p:nvSpPr>
          <p:cNvPr id="98312" name="Text Box 6"/>
          <p:cNvSpPr txBox="1">
            <a:spLocks noChangeArrowheads="1"/>
          </p:cNvSpPr>
          <p:nvPr/>
        </p:nvSpPr>
        <p:spPr bwMode="auto">
          <a:xfrm>
            <a:off x="76200" y="1366838"/>
            <a:ext cx="3630613"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Combine with other datasets</a:t>
            </a:r>
          </a:p>
        </p:txBody>
      </p:sp>
      <p:sp>
        <p:nvSpPr>
          <p:cNvPr id="98313" name="Text Box 7"/>
          <p:cNvSpPr txBox="1">
            <a:spLocks noChangeArrowheads="1"/>
          </p:cNvSpPr>
          <p:nvPr/>
        </p:nvSpPr>
        <p:spPr bwMode="auto">
          <a:xfrm>
            <a:off x="76200" y="2509838"/>
            <a:ext cx="3611563" cy="400050"/>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Visualization and exploration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2" descr="CLO_BAS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9875"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eBird Data </a:t>
            </a:r>
            <a:r>
              <a:rPr lang="en-US" sz="2400" dirty="0" smtClean="0">
                <a:solidFill>
                  <a:schemeClr val="bg1"/>
                </a:solidFill>
                <a:latin typeface="Tahoma" pitchFamily="-65" charset="0"/>
              </a:rPr>
              <a:t>Visualization &amp; Summaries</a:t>
            </a:r>
            <a:endParaRPr lang="en-US" sz="2400" dirty="0">
              <a:solidFill>
                <a:schemeClr val="bg1"/>
              </a:solidFill>
              <a:latin typeface="Tahoma" pitchFamily="-65" charset="0"/>
            </a:endParaRPr>
          </a:p>
        </p:txBody>
      </p:sp>
      <p:pic>
        <p:nvPicPr>
          <p:cNvPr id="79877" name="Picture 5"/>
          <p:cNvPicPr>
            <a:picLocks noChangeAspect="1" noChangeArrowheads="1"/>
          </p:cNvPicPr>
          <p:nvPr/>
        </p:nvPicPr>
        <p:blipFill>
          <a:blip r:embed="rId4"/>
          <a:srcRect/>
          <a:stretch>
            <a:fillRect/>
          </a:stretch>
        </p:blipFill>
        <p:spPr bwMode="auto">
          <a:xfrm>
            <a:off x="3505200" y="802625"/>
            <a:ext cx="5181600" cy="5674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CLO_BFAL.ti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43"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eBird—Data Quality</a:t>
            </a:r>
          </a:p>
        </p:txBody>
      </p:sp>
      <p:sp>
        <p:nvSpPr>
          <p:cNvPr id="61444" name="Rectangle 6"/>
          <p:cNvSpPr>
            <a:spLocks noChangeArrowheads="1"/>
          </p:cNvSpPr>
          <p:nvPr/>
        </p:nvSpPr>
        <p:spPr bwMode="auto">
          <a:xfrm>
            <a:off x="3657600" y="3352800"/>
            <a:ext cx="5334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Aseasonal reports</a:t>
            </a:r>
          </a:p>
        </p:txBody>
      </p:sp>
      <p:sp>
        <p:nvSpPr>
          <p:cNvPr id="61445" name="Rectangle 7"/>
          <p:cNvSpPr>
            <a:spLocks noChangeArrowheads="1"/>
          </p:cNvSpPr>
          <p:nvPr/>
        </p:nvSpPr>
        <p:spPr bwMode="auto">
          <a:xfrm>
            <a:off x="4038600" y="38862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Unusually high </a:t>
            </a:r>
            <a:r>
              <a:rPr lang="en-US" sz="2400" dirty="0">
                <a:solidFill>
                  <a:srgbClr val="000066"/>
                </a:solidFill>
                <a:latin typeface="Tahoma" pitchFamily="-65" charset="0"/>
              </a:rPr>
              <a:t>counts</a:t>
            </a:r>
          </a:p>
        </p:txBody>
      </p:sp>
      <p:sp>
        <p:nvSpPr>
          <p:cNvPr id="61446" name="Rectangle 8"/>
          <p:cNvSpPr>
            <a:spLocks noChangeArrowheads="1"/>
          </p:cNvSpPr>
          <p:nvPr/>
        </p:nvSpPr>
        <p:spPr bwMode="auto">
          <a:xfrm>
            <a:off x="2667000" y="28194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Rarities</a:t>
            </a:r>
            <a:endParaRPr lang="en-US" sz="2400" dirty="0">
              <a:solidFill>
                <a:srgbClr val="000066"/>
              </a:solidFill>
              <a:latin typeface="Tahoma" pitchFamily="-65" charset="0"/>
            </a:endParaRPr>
          </a:p>
        </p:txBody>
      </p:sp>
      <p:sp>
        <p:nvSpPr>
          <p:cNvPr id="61447" name="Rectangle 9"/>
          <p:cNvSpPr>
            <a:spLocks noChangeArrowheads="1"/>
          </p:cNvSpPr>
          <p:nvPr/>
        </p:nvSpPr>
        <p:spPr bwMode="auto">
          <a:xfrm>
            <a:off x="4267200" y="4495800"/>
            <a:ext cx="4495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Network of 500+ reviewers</a:t>
            </a:r>
          </a:p>
        </p:txBody>
      </p:sp>
      <p:sp>
        <p:nvSpPr>
          <p:cNvPr id="61448"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Every record submitted to eBird </a:t>
            </a:r>
            <a:r>
              <a:rPr lang="en-US" sz="2400" b="1" dirty="0" smtClean="0">
                <a:solidFill>
                  <a:srgbClr val="000066"/>
                </a:solidFill>
                <a:latin typeface="Tahoma" pitchFamily="-65" charset="0"/>
              </a:rPr>
              <a:t>goes </a:t>
            </a:r>
            <a:r>
              <a:rPr lang="en-US" sz="2400" b="1" dirty="0">
                <a:solidFill>
                  <a:srgbClr val="000066"/>
                </a:solidFill>
                <a:latin typeface="Tahoma" pitchFamily="-65" charset="0"/>
              </a:rPr>
              <a:t>through </a:t>
            </a:r>
            <a:endParaRPr lang="en-US" sz="2400" b="1" dirty="0" smtClean="0">
              <a:solidFill>
                <a:srgbClr val="000066"/>
              </a:solidFill>
              <a:latin typeface="Tahoma" pitchFamily="-65" charset="0"/>
            </a:endParaRPr>
          </a:p>
          <a:p>
            <a:pPr algn="ctr"/>
            <a:r>
              <a:rPr lang="en-US" sz="2400" b="1" dirty="0" smtClean="0">
                <a:solidFill>
                  <a:srgbClr val="000066"/>
                </a:solidFill>
                <a:latin typeface="Tahoma" pitchFamily="-65" charset="0"/>
              </a:rPr>
              <a:t>some </a:t>
            </a:r>
            <a:r>
              <a:rPr lang="en-US" sz="2400" b="1" dirty="0">
                <a:solidFill>
                  <a:srgbClr val="000066"/>
                </a:solidFill>
                <a:latin typeface="Tahoma" pitchFamily="-65" charset="0"/>
              </a:rPr>
              <a:t>level of </a:t>
            </a:r>
            <a:r>
              <a:rPr lang="en-US" sz="2400" b="1" dirty="0" smtClean="0">
                <a:solidFill>
                  <a:srgbClr val="000066"/>
                </a:solidFill>
                <a:latin typeface="Tahoma" pitchFamily="-65" charset="0"/>
              </a:rPr>
              <a:t>data </a:t>
            </a:r>
            <a:r>
              <a:rPr lang="en-US" sz="2400" b="1" dirty="0">
                <a:solidFill>
                  <a:srgbClr val="000066"/>
                </a:solidFill>
                <a:latin typeface="Tahoma" pitchFamily="-65" charset="0"/>
              </a:rPr>
              <a:t>verification</a:t>
            </a:r>
          </a:p>
        </p:txBody>
      </p:sp>
      <p:sp>
        <p:nvSpPr>
          <p:cNvPr id="61449" name="Rectangle 9"/>
          <p:cNvSpPr>
            <a:spLocks noChangeArrowheads="1"/>
          </p:cNvSpPr>
          <p:nvPr/>
        </p:nvSpPr>
        <p:spPr bwMode="auto">
          <a:xfrm>
            <a:off x="4800600" y="48768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Goal: one per county</a:t>
            </a:r>
          </a:p>
        </p:txBody>
      </p:sp>
      <p:sp>
        <p:nvSpPr>
          <p:cNvPr id="10" name="Rectangle 8"/>
          <p:cNvSpPr>
            <a:spLocks noChangeArrowheads="1"/>
          </p:cNvSpPr>
          <p:nvPr/>
        </p:nvSpPr>
        <p:spPr bwMode="auto">
          <a:xfrm>
            <a:off x="4419600" y="54864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Help them: leave comments!</a:t>
            </a:r>
            <a:endParaRPr lang="en-US" sz="2400" dirty="0">
              <a:solidFill>
                <a:srgbClr val="000066"/>
              </a:solidFill>
              <a:latin typeface="Tahoma" pitchFamily="-65"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3491"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eBird—Data Entry—Age, Sex, Species Comments</a:t>
            </a:r>
          </a:p>
        </p:txBody>
      </p:sp>
      <p:pic>
        <p:nvPicPr>
          <p:cNvPr id="63492" name="Picture 4" descr="Screen shot 2011-07-26 at 4.41.02 PM.png"/>
          <p:cNvPicPr>
            <a:picLocks noChangeAspect="1"/>
          </p:cNvPicPr>
          <p:nvPr/>
        </p:nvPicPr>
        <p:blipFill>
          <a:blip r:embed="rId4"/>
          <a:srcRect/>
          <a:stretch>
            <a:fillRect/>
          </a:stretch>
        </p:blipFill>
        <p:spPr bwMode="auto">
          <a:xfrm>
            <a:off x="0" y="1392238"/>
            <a:ext cx="9144000" cy="546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LO_RCK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2771" name="Picture 6" descr="eBird_logo"/>
          <p:cNvPicPr>
            <a:picLocks noChangeAspect="1" noChangeArrowheads="1"/>
          </p:cNvPicPr>
          <p:nvPr/>
        </p:nvPicPr>
        <p:blipFill>
          <a:blip r:embed="rId4"/>
          <a:srcRect/>
          <a:stretch>
            <a:fillRect/>
          </a:stretch>
        </p:blipFill>
        <p:spPr bwMode="auto">
          <a:xfrm>
            <a:off x="228600" y="990600"/>
            <a:ext cx="2590800" cy="996950"/>
          </a:xfrm>
          <a:prstGeom prst="rect">
            <a:avLst/>
          </a:prstGeom>
          <a:noFill/>
          <a:ln w="9525">
            <a:noFill/>
            <a:miter lim="800000"/>
            <a:headEnd/>
            <a:tailEnd/>
          </a:ln>
        </p:spPr>
      </p:pic>
      <p:sp>
        <p:nvSpPr>
          <p:cNvPr id="32772" name="Text Box 1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latin typeface="Tahoma" pitchFamily="-65" charset="0"/>
              </a:rPr>
              <a:t>What about me?!</a:t>
            </a:r>
            <a:endParaRPr lang="en-US" sz="2400" dirty="0">
              <a:solidFill>
                <a:schemeClr val="bg1"/>
              </a:solidFill>
              <a:latin typeface="Tahoma" pitchFamily="-65" charset="0"/>
            </a:endParaRPr>
          </a:p>
        </p:txBody>
      </p:sp>
      <p:sp>
        <p:nvSpPr>
          <p:cNvPr id="32773" name="Rectangle 19"/>
          <p:cNvSpPr>
            <a:spLocks noChangeArrowheads="1"/>
          </p:cNvSpPr>
          <p:nvPr/>
        </p:nvSpPr>
        <p:spPr bwMode="auto">
          <a:xfrm>
            <a:off x="4267200" y="4419600"/>
            <a:ext cx="44196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It makes me a better birder.</a:t>
            </a:r>
            <a:endParaRPr lang="en-US" sz="2400" dirty="0">
              <a:solidFill>
                <a:srgbClr val="000066"/>
              </a:solidFill>
              <a:latin typeface="Tahoma" pitchFamily="-65" charset="0"/>
            </a:endParaRPr>
          </a:p>
        </p:txBody>
      </p:sp>
      <p:sp>
        <p:nvSpPr>
          <p:cNvPr id="32774" name="Rectangle 20"/>
          <p:cNvSpPr>
            <a:spLocks noChangeArrowheads="1"/>
          </p:cNvSpPr>
          <p:nvPr/>
        </p:nvSpPr>
        <p:spPr bwMode="auto">
          <a:xfrm>
            <a:off x="2895600" y="2895600"/>
            <a:ext cx="5791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Make your observations count!</a:t>
            </a:r>
            <a:endParaRPr lang="en-US" sz="2400" dirty="0">
              <a:solidFill>
                <a:srgbClr val="000066"/>
              </a:solidFill>
              <a:latin typeface="Tahoma" pitchFamily="-65" charset="0"/>
            </a:endParaRPr>
          </a:p>
        </p:txBody>
      </p:sp>
      <p:sp>
        <p:nvSpPr>
          <p:cNvPr id="32775" name="Rectangle 21"/>
          <p:cNvSpPr>
            <a:spLocks noChangeArrowheads="1"/>
          </p:cNvSpPr>
          <p:nvPr/>
        </p:nvSpPr>
        <p:spPr bwMode="auto">
          <a:xfrm>
            <a:off x="1066800" y="2133600"/>
            <a:ext cx="6781800" cy="457200"/>
          </a:xfrm>
          <a:prstGeom prst="rect">
            <a:avLst/>
          </a:prstGeom>
          <a:noFill/>
          <a:ln w="9525">
            <a:noFill/>
            <a:miter lim="800000"/>
            <a:headEnd/>
            <a:tailEnd/>
          </a:ln>
        </p:spPr>
        <p:txBody>
          <a:bodyPr anchor="ctr"/>
          <a:lstStyle/>
          <a:p>
            <a:r>
              <a:rPr lang="en-US" sz="2400" b="1" dirty="0" smtClean="0">
                <a:solidFill>
                  <a:srgbClr val="000066"/>
                </a:solidFill>
                <a:latin typeface="Tahoma" pitchFamily="-65" charset="0"/>
              </a:rPr>
              <a:t>So… why contribute? What’s in it for me?</a:t>
            </a:r>
            <a:endParaRPr lang="en-US" sz="2400" b="1" dirty="0">
              <a:solidFill>
                <a:srgbClr val="000066"/>
              </a:solidFill>
              <a:latin typeface="Tahoma" pitchFamily="-65" charset="0"/>
            </a:endParaRPr>
          </a:p>
        </p:txBody>
      </p:sp>
      <p:sp>
        <p:nvSpPr>
          <p:cNvPr id="32776" name="Rectangle 22"/>
          <p:cNvSpPr>
            <a:spLocks noChangeArrowheads="1"/>
          </p:cNvSpPr>
          <p:nvPr/>
        </p:nvSpPr>
        <p:spPr bwMode="auto">
          <a:xfrm>
            <a:off x="3733800" y="36576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eBird keeps helps you organize </a:t>
            </a:r>
          </a:p>
          <a:p>
            <a:r>
              <a:rPr lang="en-US" sz="2400" dirty="0" smtClean="0">
                <a:solidFill>
                  <a:srgbClr val="000066"/>
                </a:solidFill>
                <a:latin typeface="Tahoma" pitchFamily="-65" charset="0"/>
              </a:rPr>
              <a:t>   your observations, lists.</a:t>
            </a:r>
            <a:endParaRPr lang="en-US" sz="2400" dirty="0">
              <a:solidFill>
                <a:srgbClr val="000066"/>
              </a:solidFill>
              <a:latin typeface="Tahoma" pitchFamily="-65" charset="0"/>
            </a:endParaRPr>
          </a:p>
        </p:txBody>
      </p:sp>
      <p:sp>
        <p:nvSpPr>
          <p:cNvPr id="32777" name="Rectangle 23"/>
          <p:cNvSpPr>
            <a:spLocks noChangeArrowheads="1"/>
          </p:cNvSpPr>
          <p:nvPr/>
        </p:nvSpPr>
        <p:spPr bwMode="auto">
          <a:xfrm>
            <a:off x="4572000" y="5334000"/>
            <a:ext cx="3962400" cy="457200"/>
          </a:xfrm>
          <a:prstGeom prst="rect">
            <a:avLst/>
          </a:prstGeom>
          <a:noFill/>
          <a:ln w="9525">
            <a:noFill/>
            <a:miter lim="800000"/>
            <a:headEnd/>
            <a:tailEnd/>
          </a:ln>
        </p:spPr>
        <p:txBody>
          <a:bodyPr anchor="ctr"/>
          <a:lstStyle/>
          <a:p>
            <a:pPr>
              <a:buFontTx/>
              <a:buChar char="•"/>
            </a:pPr>
            <a:r>
              <a:rPr lang="en-US" sz="2400" dirty="0" smtClean="0">
                <a:solidFill>
                  <a:srgbClr val="000066"/>
                </a:solidFill>
                <a:latin typeface="Tahoma" pitchFamily="-65" charset="0"/>
              </a:rPr>
              <a:t> Makes birding even more</a:t>
            </a:r>
          </a:p>
          <a:p>
            <a:r>
              <a:rPr lang="en-US" sz="2400" dirty="0">
                <a:solidFill>
                  <a:srgbClr val="000066"/>
                </a:solidFill>
                <a:latin typeface="Tahoma" pitchFamily="-65" charset="0"/>
              </a:rPr>
              <a:t> </a:t>
            </a:r>
            <a:r>
              <a:rPr lang="en-US" sz="2400" dirty="0" smtClean="0">
                <a:solidFill>
                  <a:srgbClr val="000066"/>
                </a:solidFill>
                <a:latin typeface="Tahoma" pitchFamily="-65" charset="0"/>
              </a:rPr>
              <a:t>  accessible, social, &amp; fun!</a:t>
            </a:r>
            <a:endParaRPr lang="en-US" sz="2400" dirty="0">
              <a:solidFill>
                <a:srgbClr val="000066"/>
              </a:solidFill>
              <a:latin typeface="Tahoma" pitchFamily="-65"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LO_BCP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683" name="Text Box 3"/>
          <p:cNvSpPr txBox="1">
            <a:spLocks noChangeArrowheads="1"/>
          </p:cNvSpPr>
          <p:nvPr/>
        </p:nvSpPr>
        <p:spPr bwMode="auto">
          <a:xfrm>
            <a:off x="-63500" y="1747838"/>
            <a:ext cx="2751138" cy="396875"/>
          </a:xfrm>
          <a:prstGeom prst="rect">
            <a:avLst/>
          </a:prstGeom>
          <a:noFill/>
          <a:ln w="9525">
            <a:noFill/>
            <a:miter lim="800000"/>
            <a:headEnd/>
            <a:tailEnd/>
          </a:ln>
        </p:spPr>
        <p:txBody>
          <a:bodyPr wrap="none">
            <a:spAutoFit/>
          </a:bodyPr>
          <a:lstStyle/>
          <a:p>
            <a:pPr>
              <a:buFontTx/>
              <a:buChar char="•"/>
            </a:pPr>
            <a:r>
              <a:rPr lang="en-US" sz="2000" dirty="0">
                <a:solidFill>
                  <a:schemeClr val="accent2"/>
                </a:solidFill>
                <a:latin typeface="Tahoma" pitchFamily="-65" charset="0"/>
              </a:rPr>
              <a:t> View your eBird stats</a:t>
            </a:r>
          </a:p>
        </p:txBody>
      </p:sp>
      <p:sp>
        <p:nvSpPr>
          <p:cNvPr id="71684" name="Text Box 4"/>
          <p:cNvSpPr txBox="1">
            <a:spLocks noChangeArrowheads="1"/>
          </p:cNvSpPr>
          <p:nvPr/>
        </p:nvSpPr>
        <p:spPr bwMode="auto">
          <a:xfrm>
            <a:off x="-63500" y="2128838"/>
            <a:ext cx="2405063"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Manage your data</a:t>
            </a:r>
          </a:p>
        </p:txBody>
      </p:sp>
      <p:sp>
        <p:nvSpPr>
          <p:cNvPr id="71685" name="Text Box 5"/>
          <p:cNvSpPr txBox="1">
            <a:spLocks noChangeArrowheads="1"/>
          </p:cNvSpPr>
          <p:nvPr/>
        </p:nvSpPr>
        <p:spPr bwMode="auto">
          <a:xfrm>
            <a:off x="-63500" y="985838"/>
            <a:ext cx="3302000"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Maintain and manage lists</a:t>
            </a:r>
          </a:p>
        </p:txBody>
      </p:sp>
      <p:sp>
        <p:nvSpPr>
          <p:cNvPr id="71686" name="Text Box 6"/>
          <p:cNvSpPr txBox="1">
            <a:spLocks noChangeArrowheads="1"/>
          </p:cNvSpPr>
          <p:nvPr/>
        </p:nvSpPr>
        <p:spPr bwMode="auto">
          <a:xfrm>
            <a:off x="-63500" y="1366838"/>
            <a:ext cx="3370263"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Regional, state and county</a:t>
            </a:r>
          </a:p>
        </p:txBody>
      </p:sp>
      <p:sp>
        <p:nvSpPr>
          <p:cNvPr id="71687" name="Text Box 7"/>
          <p:cNvSpPr txBox="1">
            <a:spLocks noChangeArrowheads="1"/>
          </p:cNvSpPr>
          <p:nvPr/>
        </p:nvSpPr>
        <p:spPr bwMode="auto">
          <a:xfrm>
            <a:off x="-63500" y="2509838"/>
            <a:ext cx="3159125" cy="396875"/>
          </a:xfrm>
          <a:prstGeom prst="rect">
            <a:avLst/>
          </a:prstGeom>
          <a:noFill/>
          <a:ln w="9525">
            <a:noFill/>
            <a:miter lim="800000"/>
            <a:headEnd/>
            <a:tailEnd/>
          </a:ln>
        </p:spPr>
        <p:txBody>
          <a:bodyPr wrap="none">
            <a:spAutoFit/>
          </a:bodyPr>
          <a:lstStyle/>
          <a:p>
            <a:pPr>
              <a:buFontTx/>
              <a:buChar char="•"/>
            </a:pPr>
            <a:r>
              <a:rPr lang="en-US" sz="2000">
                <a:solidFill>
                  <a:schemeClr val="accent2"/>
                </a:solidFill>
                <a:latin typeface="Tahoma" pitchFamily="-65" charset="0"/>
              </a:rPr>
              <a:t> View and manage profile</a:t>
            </a:r>
          </a:p>
        </p:txBody>
      </p:sp>
      <p:sp>
        <p:nvSpPr>
          <p:cNvPr id="71688" name="Text Box 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Keep Track of Your Lists Using My eBird</a:t>
            </a:r>
          </a:p>
        </p:txBody>
      </p:sp>
      <p:pic>
        <p:nvPicPr>
          <p:cNvPr id="71689" name="Picture 11" descr="My1"/>
          <p:cNvPicPr>
            <a:picLocks noChangeAspect="1" noChangeArrowheads="1"/>
          </p:cNvPicPr>
          <p:nvPr/>
        </p:nvPicPr>
        <p:blipFill>
          <a:blip r:embed="rId4"/>
          <a:srcRect/>
          <a:stretch>
            <a:fillRect/>
          </a:stretch>
        </p:blipFill>
        <p:spPr bwMode="auto">
          <a:xfrm>
            <a:off x="3429000" y="838200"/>
            <a:ext cx="5510213"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LO_OSF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0355" name="Rectangle 3"/>
          <p:cNvSpPr>
            <a:spLocks noChangeArrowheads="1"/>
          </p:cNvSpPr>
          <p:nvPr/>
        </p:nvSpPr>
        <p:spPr bwMode="auto">
          <a:xfrm>
            <a:off x="0" y="1905000"/>
            <a:ext cx="9144000" cy="1143000"/>
          </a:xfrm>
          <a:prstGeom prst="rect">
            <a:avLst/>
          </a:prstGeom>
          <a:noFill/>
          <a:ln w="9525">
            <a:noFill/>
            <a:miter lim="800000"/>
            <a:headEnd/>
            <a:tailEnd/>
          </a:ln>
        </p:spPr>
        <p:txBody>
          <a:bodyPr anchor="ctr"/>
          <a:lstStyle/>
          <a:p>
            <a:pPr algn="ctr"/>
            <a:r>
              <a:rPr lang="en-US" sz="8000" u="sng" dirty="0">
                <a:solidFill>
                  <a:srgbClr val="000066"/>
                </a:solidFill>
                <a:latin typeface="Tahoma" pitchFamily="-65" charset="0"/>
                <a:hlinkClick r:id="rId4"/>
              </a:rPr>
              <a:t>www.ebird.org</a:t>
            </a:r>
            <a:endParaRPr lang="en-US" sz="8000" u="sng" dirty="0">
              <a:solidFill>
                <a:srgbClr val="000066"/>
              </a:solidFill>
              <a:latin typeface="Tahoma" pitchFamily="-65"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6" descr="CLO_BLBW"/>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pic>
        <p:nvPicPr>
          <p:cNvPr id="5127" name="Picture 7"/>
          <p:cNvPicPr>
            <a:picLocks noChangeAspect="1" noChangeArrowheads="1"/>
          </p:cNvPicPr>
          <p:nvPr/>
        </p:nvPicPr>
        <p:blipFill>
          <a:blip r:embed="rId4"/>
          <a:srcRect/>
          <a:stretch>
            <a:fillRect/>
          </a:stretch>
        </p:blipFill>
        <p:spPr bwMode="auto">
          <a:xfrm>
            <a:off x="4038600" y="5257800"/>
            <a:ext cx="1295400" cy="1201738"/>
          </a:xfrm>
          <a:prstGeom prst="rect">
            <a:avLst/>
          </a:prstGeom>
          <a:noFill/>
          <a:ln w="9525">
            <a:noFill/>
            <a:miter lim="800000"/>
            <a:headEnd/>
            <a:tailEnd/>
          </a:ln>
        </p:spPr>
      </p:pic>
      <p:pic>
        <p:nvPicPr>
          <p:cNvPr id="5128" name="Picture 8"/>
          <p:cNvPicPr>
            <a:picLocks noChangeAspect="1" noChangeArrowheads="1"/>
          </p:cNvPicPr>
          <p:nvPr/>
        </p:nvPicPr>
        <p:blipFill>
          <a:blip r:embed="rId5"/>
          <a:srcRect/>
          <a:stretch>
            <a:fillRect/>
          </a:stretch>
        </p:blipFill>
        <p:spPr bwMode="auto">
          <a:xfrm>
            <a:off x="7467600" y="5257800"/>
            <a:ext cx="1219200" cy="1219200"/>
          </a:xfrm>
          <a:prstGeom prst="rect">
            <a:avLst/>
          </a:prstGeom>
          <a:noFill/>
          <a:ln w="9525">
            <a:noFill/>
            <a:miter lim="800000"/>
            <a:headEnd/>
            <a:tailEnd/>
          </a:ln>
        </p:spPr>
      </p:pic>
      <p:pic>
        <p:nvPicPr>
          <p:cNvPr id="5129" name="Picture 9"/>
          <p:cNvPicPr>
            <a:picLocks noChangeAspect="1" noChangeArrowheads="1"/>
          </p:cNvPicPr>
          <p:nvPr/>
        </p:nvPicPr>
        <p:blipFill>
          <a:blip r:embed="rId6"/>
          <a:srcRect/>
          <a:stretch>
            <a:fillRect/>
          </a:stretch>
        </p:blipFill>
        <p:spPr bwMode="auto">
          <a:xfrm>
            <a:off x="5867400" y="5257800"/>
            <a:ext cx="1219200" cy="1219200"/>
          </a:xfrm>
          <a:prstGeom prst="rect">
            <a:avLst/>
          </a:prstGeom>
          <a:noFill/>
          <a:ln w="9525">
            <a:noFill/>
            <a:miter lim="800000"/>
            <a:headEnd/>
            <a:tailEnd/>
          </a:ln>
        </p:spPr>
      </p:pic>
      <p:sp>
        <p:nvSpPr>
          <p:cNvPr id="16390" name="Text Box 11"/>
          <p:cNvSpPr txBox="1">
            <a:spLocks noChangeArrowheads="1"/>
          </p:cNvSpPr>
          <p:nvPr/>
        </p:nvSpPr>
        <p:spPr bwMode="auto">
          <a:xfrm>
            <a:off x="3124200" y="4648200"/>
            <a:ext cx="6088063" cy="523875"/>
          </a:xfrm>
          <a:prstGeom prst="rect">
            <a:avLst/>
          </a:prstGeom>
          <a:noFill/>
          <a:ln w="9525">
            <a:noFill/>
            <a:miter lim="800000"/>
            <a:headEnd/>
            <a:tailEnd/>
          </a:ln>
        </p:spPr>
        <p:txBody>
          <a:bodyPr>
            <a:spAutoFit/>
          </a:bodyPr>
          <a:lstStyle/>
          <a:p>
            <a:r>
              <a:rPr lang="en-US" sz="2800" dirty="0"/>
              <a:t>Where Birding Meets </a:t>
            </a:r>
            <a:r>
              <a:rPr lang="en-US" sz="2800" dirty="0" smtClean="0"/>
              <a:t>Science</a:t>
            </a:r>
            <a:endParaRPr lang="en-US" sz="2800" dirty="0"/>
          </a:p>
        </p:txBody>
      </p:sp>
      <p:pic>
        <p:nvPicPr>
          <p:cNvPr id="16391" name="Picture 13" descr="Checklist"/>
          <p:cNvPicPr>
            <a:picLocks noChangeAspect="1" noChangeArrowheads="1"/>
          </p:cNvPicPr>
          <p:nvPr/>
        </p:nvPicPr>
        <p:blipFill>
          <a:blip r:embed="rId7"/>
          <a:srcRect/>
          <a:stretch>
            <a:fillRect/>
          </a:stretch>
        </p:blipFill>
        <p:spPr bwMode="auto">
          <a:xfrm rot="245435">
            <a:off x="4267200" y="914400"/>
            <a:ext cx="2535238" cy="2743200"/>
          </a:xfrm>
          <a:prstGeom prst="rect">
            <a:avLst/>
          </a:prstGeom>
          <a:noFill/>
          <a:ln w="9525">
            <a:noFill/>
            <a:miter lim="800000"/>
            <a:headEnd/>
            <a:tailEnd/>
          </a:ln>
        </p:spPr>
      </p:pic>
      <p:pic>
        <p:nvPicPr>
          <p:cNvPr id="16392" name="Picture 14" descr="LocationQuery"/>
          <p:cNvPicPr>
            <a:picLocks noChangeAspect="1" noChangeArrowheads="1"/>
          </p:cNvPicPr>
          <p:nvPr/>
        </p:nvPicPr>
        <p:blipFill>
          <a:blip r:embed="rId8"/>
          <a:srcRect/>
          <a:stretch>
            <a:fillRect/>
          </a:stretch>
        </p:blipFill>
        <p:spPr bwMode="auto">
          <a:xfrm rot="743499">
            <a:off x="6324600" y="1889125"/>
            <a:ext cx="2476500" cy="2695575"/>
          </a:xfrm>
          <a:prstGeom prst="rect">
            <a:avLst/>
          </a:prstGeom>
          <a:noFill/>
          <a:ln w="9525">
            <a:noFill/>
            <a:miter lim="800000"/>
            <a:headEnd/>
            <a:tailEnd/>
          </a:ln>
        </p:spPr>
      </p:pic>
      <p:pic>
        <p:nvPicPr>
          <p:cNvPr id="16393" name="Picture 16" descr="eBird_logo"/>
          <p:cNvPicPr>
            <a:picLocks noChangeAspect="1" noChangeArrowheads="1"/>
          </p:cNvPicPr>
          <p:nvPr/>
        </p:nvPicPr>
        <p:blipFill>
          <a:blip r:embed="rId9"/>
          <a:srcRect/>
          <a:stretch>
            <a:fillRect/>
          </a:stretch>
        </p:blipFill>
        <p:spPr bwMode="auto">
          <a:xfrm>
            <a:off x="0" y="838200"/>
            <a:ext cx="2590800" cy="996950"/>
          </a:xfrm>
          <a:prstGeom prst="rect">
            <a:avLst/>
          </a:prstGeom>
          <a:noFill/>
          <a:ln w="9525">
            <a:noFill/>
            <a:miter lim="800000"/>
            <a:headEnd/>
            <a:tailEnd/>
          </a:ln>
        </p:spPr>
      </p:pic>
      <p:pic>
        <p:nvPicPr>
          <p:cNvPr id="16394" name="Picture 21" descr="Home"/>
          <p:cNvPicPr>
            <a:picLocks noChangeAspect="1" noChangeArrowheads="1"/>
          </p:cNvPicPr>
          <p:nvPr/>
        </p:nvPicPr>
        <p:blipFill>
          <a:blip r:embed="rId10"/>
          <a:srcRect/>
          <a:stretch>
            <a:fillRect/>
          </a:stretch>
        </p:blipFill>
        <p:spPr bwMode="auto">
          <a:xfrm rot="-1025035">
            <a:off x="1676400" y="1752600"/>
            <a:ext cx="2619375" cy="2616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316043432" fill="hold" nodeType="afterEffect">
                                  <p:stCondLst>
                                    <p:cond delay="0"/>
                                  </p:stCondLst>
                                  <p:childTnLst>
                                    <p:set>
                                      <p:cBhvr>
                                        <p:cTn id="6" dur="1" fill="hold">
                                          <p:stCondLst>
                                            <p:cond delay="499"/>
                                          </p:stCondLst>
                                        </p:cTn>
                                        <p:tgtEl>
                                          <p:spTgt spid="5127"/>
                                        </p:tgtEl>
                                        <p:attrNameLst>
                                          <p:attrName>style.visibility</p:attrName>
                                        </p:attrNameLst>
                                      </p:cBhvr>
                                      <p:to>
                                        <p:strVal val="visible"/>
                                      </p:to>
                                    </p:set>
                                  </p:childTnLst>
                                </p:cTn>
                              </p:par>
                            </p:childTnLst>
                          </p:cTn>
                        </p:par>
                        <p:par>
                          <p:cTn id="7" fill="hold">
                            <p:stCondLst>
                              <p:cond delay="500"/>
                            </p:stCondLst>
                            <p:childTnLst>
                              <p:par>
                                <p:cTn id="8" presetID="0" presetClass="entr" presetSubtype="316043540" fill="hold" nodeType="afterEffect">
                                  <p:stCondLst>
                                    <p:cond delay="0"/>
                                  </p:stCondLst>
                                  <p:childTnLst>
                                    <p:set>
                                      <p:cBhvr>
                                        <p:cTn id="9" dur="1" fill="hold">
                                          <p:stCondLst>
                                            <p:cond delay="499"/>
                                          </p:stCondLst>
                                        </p:cTn>
                                        <p:tgtEl>
                                          <p:spTgt spid="5129"/>
                                        </p:tgtEl>
                                        <p:attrNameLst>
                                          <p:attrName>style.visibility</p:attrName>
                                        </p:attrNameLst>
                                      </p:cBhvr>
                                      <p:to>
                                        <p:strVal val="visible"/>
                                      </p:to>
                                    </p:set>
                                  </p:childTnLst>
                                </p:cTn>
                              </p:par>
                            </p:childTnLst>
                          </p:cTn>
                        </p:par>
                        <p:par>
                          <p:cTn id="10" fill="hold">
                            <p:stCondLst>
                              <p:cond delay="1000"/>
                            </p:stCondLst>
                            <p:childTnLst>
                              <p:par>
                                <p:cTn id="11" presetID="0" presetClass="entr" presetSubtype="316043228" fill="hold" nodeType="afterEffect">
                                  <p:stCondLst>
                                    <p:cond delay="0"/>
                                  </p:stCondLst>
                                  <p:childTnLst>
                                    <p:set>
                                      <p:cBhvr>
                                        <p:cTn id="12" dur="1" fill="hold">
                                          <p:stCondLst>
                                            <p:cond delay="499"/>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a:spLocks noChangeArrowheads="1"/>
          </p:cNvSpPr>
          <p:nvPr/>
        </p:nvSpPr>
        <p:spPr bwMode="auto">
          <a:xfrm>
            <a:off x="381000" y="457200"/>
            <a:ext cx="8382000" cy="5943600"/>
          </a:xfrm>
          <a:prstGeom prst="rect">
            <a:avLst/>
          </a:prstGeom>
          <a:noFill/>
          <a:ln w="9525">
            <a:noFill/>
            <a:miter lim="800000"/>
            <a:headEnd/>
            <a:tailEnd/>
          </a:ln>
        </p:spPr>
        <p:txBody>
          <a:bodyPr anchor="ctr"/>
          <a:lstStyle/>
          <a:p>
            <a:r>
              <a:rPr lang="en-US" sz="2400" b="1" dirty="0" smtClean="0">
                <a:solidFill>
                  <a:srgbClr val="000066"/>
                </a:solidFill>
                <a:latin typeface="Tahoma" pitchFamily="-65" charset="0"/>
              </a:rPr>
              <a:t>The </a:t>
            </a:r>
            <a:r>
              <a:rPr lang="en-US" sz="2400" b="1" dirty="0" err="1" smtClean="0">
                <a:solidFill>
                  <a:srgbClr val="000066"/>
                </a:solidFill>
                <a:latin typeface="Tahoma" pitchFamily="-65" charset="0"/>
              </a:rPr>
              <a:t>ebird</a:t>
            </a:r>
            <a:r>
              <a:rPr lang="en-US" sz="2400" b="1" dirty="0" smtClean="0">
                <a:solidFill>
                  <a:srgbClr val="000066"/>
                </a:solidFill>
                <a:latin typeface="Tahoma" pitchFamily="-65" charset="0"/>
              </a:rPr>
              <a:t> website is organized into 5 sections:</a:t>
            </a:r>
          </a:p>
          <a:p>
            <a:pPr>
              <a:buFontTx/>
              <a:buChar char="•"/>
            </a:pPr>
            <a:r>
              <a:rPr lang="en-US" sz="2400" dirty="0" smtClean="0">
                <a:solidFill>
                  <a:srgbClr val="000066"/>
                </a:solidFill>
                <a:latin typeface="Tahoma" pitchFamily="-65" charset="0"/>
              </a:rPr>
              <a:t> 3 of 5 sections can be used by anyone (no account/sign-in</a:t>
            </a:r>
          </a:p>
          <a:p>
            <a:r>
              <a:rPr lang="en-US" sz="2400" dirty="0" smtClean="0">
                <a:solidFill>
                  <a:srgbClr val="000066"/>
                </a:solidFill>
                <a:latin typeface="Tahoma" pitchFamily="-65" charset="0"/>
              </a:rPr>
              <a:t> </a:t>
            </a:r>
            <a:r>
              <a:rPr lang="en-US" sz="2400" dirty="0" smtClean="0">
                <a:solidFill>
                  <a:srgbClr val="000066"/>
                </a:solidFill>
                <a:latin typeface="Tahoma" pitchFamily="-65" charset="0"/>
              </a:rPr>
              <a:t> is required to browse the data)</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3"/>
              </a:rPr>
              <a:t>Home</a:t>
            </a:r>
            <a:r>
              <a:rPr lang="en-US" sz="2400" dirty="0" smtClean="0">
                <a:solidFill>
                  <a:srgbClr val="000066"/>
                </a:solidFill>
                <a:latin typeface="Tahoma" pitchFamily="-65" charset="0"/>
              </a:rPr>
              <a:t>: News feed and a few resources on the sidebar.</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4"/>
              </a:rPr>
              <a:t>About</a:t>
            </a:r>
            <a:r>
              <a:rPr lang="en-US" sz="2400" dirty="0" smtClean="0">
                <a:solidFill>
                  <a:srgbClr val="000066"/>
                </a:solidFill>
                <a:latin typeface="Tahoma" pitchFamily="-65" charset="0"/>
              </a:rPr>
              <a:t>: The links listed on the right </a:t>
            </a:r>
            <a:r>
              <a:rPr lang="en-US" sz="2400" b="1" dirty="0" smtClean="0">
                <a:solidFill>
                  <a:srgbClr val="000066"/>
                </a:solidFill>
                <a:latin typeface="Tahoma" pitchFamily="-65" charset="0"/>
              </a:rPr>
              <a:t>are a goldmine </a:t>
            </a:r>
          </a:p>
          <a:p>
            <a:pPr lvl="1"/>
            <a:r>
              <a:rPr lang="en-US" sz="2400" b="1" dirty="0" smtClean="0">
                <a:solidFill>
                  <a:srgbClr val="000066"/>
                </a:solidFill>
                <a:latin typeface="Tahoma" pitchFamily="-65" charset="0"/>
              </a:rPr>
              <a:t> </a:t>
            </a:r>
            <a:r>
              <a:rPr lang="en-US" sz="2400" b="1" dirty="0" smtClean="0">
                <a:solidFill>
                  <a:srgbClr val="000066"/>
                </a:solidFill>
                <a:latin typeface="Tahoma" pitchFamily="-65" charset="0"/>
              </a:rPr>
              <a:t>            </a:t>
            </a:r>
            <a:r>
              <a:rPr lang="en-US" sz="2400" b="1" dirty="0" smtClean="0">
                <a:solidFill>
                  <a:srgbClr val="000066"/>
                </a:solidFill>
                <a:latin typeface="Tahoma" pitchFamily="-65" charset="0"/>
              </a:rPr>
              <a:t>of eBird “</a:t>
            </a:r>
            <a:r>
              <a:rPr lang="en-US" sz="2400" b="1" dirty="0" err="1" smtClean="0">
                <a:solidFill>
                  <a:srgbClr val="000066"/>
                </a:solidFill>
                <a:latin typeface="Tahoma" pitchFamily="-65" charset="0"/>
              </a:rPr>
              <a:t>HowTo</a:t>
            </a:r>
            <a:r>
              <a:rPr lang="en-US" sz="2400" b="1" dirty="0" smtClean="0">
                <a:solidFill>
                  <a:srgbClr val="000066"/>
                </a:solidFill>
                <a:latin typeface="Tahoma" pitchFamily="-65" charset="0"/>
              </a:rPr>
              <a:t>” information</a:t>
            </a:r>
            <a:r>
              <a:rPr lang="en-US" sz="2400" dirty="0" smtClean="0">
                <a:solidFill>
                  <a:srgbClr val="000066"/>
                </a:solidFill>
                <a:latin typeface="Tahoma" pitchFamily="-65" charset="0"/>
              </a:rPr>
              <a:t>! </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5"/>
              </a:rPr>
              <a:t>Explore Data</a:t>
            </a:r>
            <a:r>
              <a:rPr lang="en-US" sz="2400" dirty="0" smtClean="0">
                <a:solidFill>
                  <a:srgbClr val="000066"/>
                </a:solidFill>
                <a:latin typeface="Tahoma" pitchFamily="-65" charset="0"/>
              </a:rPr>
              <a:t>: Data visualization tools</a:t>
            </a:r>
          </a:p>
          <a:p>
            <a:pPr lvl="2">
              <a:buFontTx/>
              <a:buChar char="•"/>
            </a:pPr>
            <a:r>
              <a:rPr lang="en-US" dirty="0" smtClean="0">
                <a:solidFill>
                  <a:srgbClr val="000066"/>
                </a:solidFill>
                <a:latin typeface="Tahoma" pitchFamily="-65" charset="0"/>
              </a:rPr>
              <a:t> </a:t>
            </a:r>
            <a:r>
              <a:rPr lang="en-US" b="1" dirty="0" smtClean="0">
                <a:solidFill>
                  <a:srgbClr val="000066"/>
                </a:solidFill>
                <a:latin typeface="Tahoma" pitchFamily="-65" charset="0"/>
              </a:rPr>
              <a:t>Maps</a:t>
            </a:r>
            <a:r>
              <a:rPr lang="en-US" dirty="0" smtClean="0">
                <a:solidFill>
                  <a:srgbClr val="000066"/>
                </a:solidFill>
                <a:latin typeface="Tahoma" pitchFamily="-65" charset="0"/>
              </a:rPr>
              <a:t> &amp; </a:t>
            </a:r>
            <a:r>
              <a:rPr lang="en-US" b="1" dirty="0" err="1" smtClean="0">
                <a:solidFill>
                  <a:srgbClr val="000066"/>
                </a:solidFill>
                <a:latin typeface="Tahoma" pitchFamily="-65" charset="0"/>
              </a:rPr>
              <a:t>Barcharts</a:t>
            </a:r>
            <a:r>
              <a:rPr lang="en-US" dirty="0" smtClean="0">
                <a:solidFill>
                  <a:srgbClr val="000066"/>
                </a:solidFill>
                <a:latin typeface="Tahoma" pitchFamily="-65" charset="0"/>
              </a:rPr>
              <a:t> are most useful</a:t>
            </a:r>
          </a:p>
          <a:p>
            <a:pPr lvl="2">
              <a:buFontTx/>
              <a:buChar char="•"/>
            </a:pPr>
            <a:r>
              <a:rPr lang="en-US" dirty="0" smtClean="0">
                <a:solidFill>
                  <a:srgbClr val="000066"/>
                </a:solidFill>
                <a:latin typeface="Tahoma" pitchFamily="-65" charset="0"/>
              </a:rPr>
              <a:t> Also see the “Listing” links (in the box) and the arrival/departure links</a:t>
            </a:r>
            <a:r>
              <a:rPr lang="en-US" dirty="0" smtClean="0">
                <a:solidFill>
                  <a:srgbClr val="000066"/>
                </a:solidFill>
                <a:latin typeface="Tahoma" pitchFamily="-65" charset="0"/>
              </a:rPr>
              <a:t>.</a:t>
            </a:r>
          </a:p>
          <a:p>
            <a:pPr lvl="2">
              <a:buFontTx/>
              <a:buChar char="•"/>
            </a:pPr>
            <a:r>
              <a:rPr lang="en-US" dirty="0" smtClean="0">
                <a:solidFill>
                  <a:srgbClr val="000066"/>
                </a:solidFill>
                <a:latin typeface="Tahoma" pitchFamily="-65" charset="0"/>
              </a:rPr>
              <a:t> Maps: single species; </a:t>
            </a:r>
            <a:r>
              <a:rPr lang="en-US" dirty="0" smtClean="0">
                <a:solidFill>
                  <a:srgbClr val="000066"/>
                </a:solidFill>
                <a:latin typeface="Tahoma" pitchFamily="-65" charset="0"/>
              </a:rPr>
              <a:t>easy to specify </a:t>
            </a:r>
            <a:r>
              <a:rPr lang="en-US" dirty="0" smtClean="0">
                <a:solidFill>
                  <a:srgbClr val="000066"/>
                </a:solidFill>
                <a:latin typeface="Tahoma" pitchFamily="-65" charset="0"/>
              </a:rPr>
              <a:t>regions</a:t>
            </a:r>
            <a:r>
              <a:rPr lang="en-US" dirty="0" smtClean="0">
                <a:solidFill>
                  <a:srgbClr val="000066"/>
                </a:solidFill>
                <a:latin typeface="Tahoma" pitchFamily="-65" charset="0"/>
              </a:rPr>
              <a:t>, timeframes</a:t>
            </a:r>
          </a:p>
          <a:p>
            <a:pPr lvl="2">
              <a:buFontTx/>
              <a:buChar char="•"/>
            </a:pPr>
            <a:r>
              <a:rPr lang="en-US" dirty="0" smtClean="0">
                <a:solidFill>
                  <a:srgbClr val="000066"/>
                </a:solidFill>
                <a:latin typeface="Tahoma" pitchFamily="-65" charset="0"/>
              </a:rPr>
              <a:t> </a:t>
            </a:r>
            <a:r>
              <a:rPr lang="en-US" dirty="0" err="1" smtClean="0">
                <a:solidFill>
                  <a:srgbClr val="000066"/>
                </a:solidFill>
                <a:latin typeface="Tahoma" pitchFamily="-65" charset="0"/>
              </a:rPr>
              <a:t>Barcharts</a:t>
            </a:r>
            <a:r>
              <a:rPr lang="en-US" dirty="0" smtClean="0">
                <a:solidFill>
                  <a:srgbClr val="000066"/>
                </a:solidFill>
                <a:latin typeface="Tahoma" pitchFamily="-65" charset="0"/>
              </a:rPr>
              <a:t>: Visualize all </a:t>
            </a:r>
            <a:r>
              <a:rPr lang="en-US" dirty="0" smtClean="0">
                <a:solidFill>
                  <a:srgbClr val="000066"/>
                </a:solidFill>
                <a:latin typeface="Tahoma" pitchFamily="-65" charset="0"/>
              </a:rPr>
              <a:t>(species) </a:t>
            </a:r>
            <a:r>
              <a:rPr lang="en-US" dirty="0" smtClean="0">
                <a:solidFill>
                  <a:srgbClr val="000066"/>
                </a:solidFill>
                <a:latin typeface="Tahoma" pitchFamily="-65" charset="0"/>
              </a:rPr>
              <a:t>observations by region, timeframe</a:t>
            </a:r>
          </a:p>
          <a:p>
            <a:pPr lvl="3">
              <a:buFontTx/>
              <a:buChar char="•"/>
            </a:pPr>
            <a:r>
              <a:rPr lang="en-US" dirty="0" smtClean="0">
                <a:solidFill>
                  <a:srgbClr val="000066"/>
                </a:solidFill>
                <a:latin typeface="Tahoma" pitchFamily="-65" charset="0"/>
              </a:rPr>
              <a:t>“</a:t>
            </a:r>
            <a:r>
              <a:rPr lang="en-US" b="1" dirty="0" smtClean="0">
                <a:solidFill>
                  <a:srgbClr val="000066"/>
                </a:solidFill>
                <a:latin typeface="Tahoma" pitchFamily="-65" charset="0"/>
              </a:rPr>
              <a:t>Download histogram data</a:t>
            </a:r>
            <a:r>
              <a:rPr lang="en-US" dirty="0" smtClean="0">
                <a:solidFill>
                  <a:srgbClr val="000066"/>
                </a:solidFill>
                <a:latin typeface="Tahoma" pitchFamily="-65" charset="0"/>
              </a:rPr>
              <a:t>” link </a:t>
            </a:r>
            <a:r>
              <a:rPr lang="en-US" dirty="0" smtClean="0">
                <a:solidFill>
                  <a:srgbClr val="000066"/>
                </a:solidFill>
                <a:latin typeface="Tahoma" pitchFamily="-65" charset="0"/>
              </a:rPr>
              <a:t>allows user to open data as a </a:t>
            </a:r>
          </a:p>
          <a:p>
            <a:pPr lvl="3"/>
            <a:r>
              <a:rPr lang="en-US" dirty="0" smtClean="0">
                <a:solidFill>
                  <a:srgbClr val="000066"/>
                </a:solidFill>
                <a:latin typeface="Tahoma" pitchFamily="-65" charset="0"/>
              </a:rPr>
              <a:t> </a:t>
            </a:r>
            <a:r>
              <a:rPr lang="en-US" dirty="0" smtClean="0">
                <a:solidFill>
                  <a:srgbClr val="000066"/>
                </a:solidFill>
                <a:latin typeface="Tahoma" pitchFamily="-65" charset="0"/>
              </a:rPr>
              <a:t> spreadsheet; Great for doing </a:t>
            </a:r>
            <a:r>
              <a:rPr lang="en-US" i="1" dirty="0" smtClean="0">
                <a:solidFill>
                  <a:srgbClr val="000066"/>
                </a:solidFill>
                <a:latin typeface="Tahoma" pitchFamily="-65" charset="0"/>
              </a:rPr>
              <a:t>even more</a:t>
            </a:r>
            <a:r>
              <a:rPr lang="en-US" dirty="0" smtClean="0">
                <a:solidFill>
                  <a:srgbClr val="000066"/>
                </a:solidFill>
                <a:latin typeface="Tahoma" pitchFamily="-65" charset="0"/>
              </a:rPr>
              <a:t> with eBird data!</a:t>
            </a:r>
          </a:p>
          <a:p>
            <a:pPr lvl="2">
              <a:buFontTx/>
              <a:buChar char="•"/>
            </a:pPr>
            <a:r>
              <a:rPr lang="en-US" dirty="0" smtClean="0">
                <a:solidFill>
                  <a:srgbClr val="000066"/>
                </a:solidFill>
                <a:latin typeface="Tahoma" pitchFamily="-65" charset="0"/>
              </a:rPr>
              <a:t> For beginners/students: Use Maps, </a:t>
            </a:r>
            <a:r>
              <a:rPr lang="en-US" dirty="0" err="1" smtClean="0">
                <a:solidFill>
                  <a:srgbClr val="000066"/>
                </a:solidFill>
                <a:latin typeface="Tahoma" pitchFamily="-65" charset="0"/>
              </a:rPr>
              <a:t>Barcharts</a:t>
            </a:r>
            <a:r>
              <a:rPr lang="en-US" dirty="0" smtClean="0">
                <a:solidFill>
                  <a:srgbClr val="000066"/>
                </a:solidFill>
                <a:latin typeface="Tahoma" pitchFamily="-65" charset="0"/>
              </a:rPr>
              <a:t> with AllAboutBirds.org</a:t>
            </a:r>
            <a:endParaRPr lang="en-US" dirty="0" smtClean="0">
              <a:solidFill>
                <a:srgbClr val="000066"/>
              </a:solidFill>
              <a:latin typeface="Tahoma" pitchFamily="-65" charset="0"/>
            </a:endParaRPr>
          </a:p>
          <a:p>
            <a:pPr>
              <a:buFontTx/>
              <a:buChar char="•"/>
            </a:pPr>
            <a:r>
              <a:rPr lang="en-US" sz="2400" dirty="0" smtClean="0">
                <a:solidFill>
                  <a:srgbClr val="000066"/>
                </a:solidFill>
                <a:latin typeface="Tahoma" pitchFamily="-65" charset="0"/>
              </a:rPr>
              <a:t> 2 of 5 are for contributing users (requires login)</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6"/>
              </a:rPr>
              <a:t>Submit Observations</a:t>
            </a:r>
            <a:r>
              <a:rPr lang="en-US" sz="2400" dirty="0" smtClean="0">
                <a:solidFill>
                  <a:srgbClr val="000066"/>
                </a:solidFill>
                <a:latin typeface="Tahoma" pitchFamily="-65" charset="0"/>
              </a:rPr>
              <a:t>: </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7"/>
              </a:rPr>
              <a:t>My eBird</a:t>
            </a:r>
            <a:r>
              <a:rPr lang="en-US" sz="2400" dirty="0" smtClean="0">
                <a:solidFill>
                  <a:srgbClr val="000066"/>
                </a:solidFill>
                <a:latin typeface="Tahoma" pitchFamily="-65" charset="0"/>
              </a:rPr>
              <a:t>: manage observations, view lists.</a:t>
            </a:r>
          </a:p>
          <a:p>
            <a:pPr lvl="1">
              <a:buFontTx/>
              <a:buChar char="•"/>
            </a:pPr>
            <a:r>
              <a:rPr lang="en-US" sz="2400" dirty="0" smtClean="0">
                <a:solidFill>
                  <a:srgbClr val="000066"/>
                </a:solidFill>
                <a:latin typeface="Tahoma" pitchFamily="-65" charset="0"/>
              </a:rPr>
              <a:t> (see next slide for details) </a:t>
            </a:r>
            <a:endParaRPr lang="en-US" sz="2400" dirty="0">
              <a:solidFill>
                <a:srgbClr val="000066"/>
              </a:solidFill>
              <a:latin typeface="Tahoma" pitchFamily="-65" charset="0"/>
            </a:endParaRPr>
          </a:p>
        </p:txBody>
      </p:sp>
      <p:sp>
        <p:nvSpPr>
          <p:cNvPr id="3" name="Rectangle 2"/>
          <p:cNvSpPr/>
          <p:nvPr/>
        </p:nvSpPr>
        <p:spPr>
          <a:xfrm>
            <a:off x="2482855" y="11668"/>
            <a:ext cx="4070345" cy="369332"/>
          </a:xfrm>
          <a:prstGeom prst="rect">
            <a:avLst/>
          </a:prstGeom>
        </p:spPr>
        <p:txBody>
          <a:bodyPr wrap="none">
            <a:spAutoFit/>
          </a:bodyPr>
          <a:lstStyle/>
          <a:p>
            <a:r>
              <a:rPr lang="en-US" i="1" dirty="0" smtClean="0">
                <a:solidFill>
                  <a:srgbClr val="FF0000"/>
                </a:solidFill>
              </a:rPr>
              <a:t>Notes for navigating the eBird website</a:t>
            </a:r>
            <a:endParaRPr lang="en-US" i="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a:spLocks noChangeArrowheads="1"/>
          </p:cNvSpPr>
          <p:nvPr/>
        </p:nvSpPr>
        <p:spPr bwMode="auto">
          <a:xfrm>
            <a:off x="381000" y="457200"/>
            <a:ext cx="8534400" cy="5943600"/>
          </a:xfrm>
          <a:prstGeom prst="rect">
            <a:avLst/>
          </a:prstGeom>
          <a:noFill/>
          <a:ln w="9525">
            <a:noFill/>
            <a:miter lim="800000"/>
            <a:headEnd/>
            <a:tailEnd/>
          </a:ln>
        </p:spPr>
        <p:txBody>
          <a:bodyPr anchor="ctr"/>
          <a:lstStyle/>
          <a:p>
            <a:r>
              <a:rPr lang="en-US" sz="2400" b="1" dirty="0" smtClean="0">
                <a:solidFill>
                  <a:srgbClr val="000066"/>
                </a:solidFill>
                <a:latin typeface="Tahoma" pitchFamily="-65" charset="0"/>
              </a:rPr>
              <a:t>(… continued)</a:t>
            </a:r>
          </a:p>
          <a:p>
            <a:pPr>
              <a:buFontTx/>
              <a:buChar char="•"/>
            </a:pPr>
            <a:r>
              <a:rPr lang="en-US" sz="2400" dirty="0" smtClean="0">
                <a:solidFill>
                  <a:srgbClr val="000066"/>
                </a:solidFill>
                <a:latin typeface="Tahoma" pitchFamily="-65" charset="0"/>
              </a:rPr>
              <a:t> 2 of 5 are for contributing users (requires login)</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3"/>
              </a:rPr>
              <a:t>Submit Observations</a:t>
            </a:r>
            <a:r>
              <a:rPr lang="en-US" sz="2400" dirty="0" smtClean="0">
                <a:solidFill>
                  <a:srgbClr val="000066"/>
                </a:solidFill>
                <a:latin typeface="Tahoma" pitchFamily="-65" charset="0"/>
              </a:rPr>
              <a:t>: Where birders enter sightings</a:t>
            </a:r>
          </a:p>
          <a:p>
            <a:pPr lvl="2">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rPr>
              <a:t>Mandatory data: </a:t>
            </a:r>
            <a:r>
              <a:rPr lang="en-US" sz="2400" b="1" dirty="0" smtClean="0">
                <a:solidFill>
                  <a:srgbClr val="000066"/>
                </a:solidFill>
                <a:latin typeface="Tahoma" pitchFamily="-65" charset="0"/>
              </a:rPr>
              <a:t>location</a:t>
            </a: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date</a:t>
            </a: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time of day</a:t>
            </a:r>
          </a:p>
          <a:p>
            <a:pPr lvl="2">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rPr>
              <a:t>Two types of data collected: </a:t>
            </a:r>
            <a:r>
              <a:rPr lang="en-US" sz="2400" b="1" dirty="0" smtClean="0">
                <a:solidFill>
                  <a:srgbClr val="000066"/>
                </a:solidFill>
                <a:latin typeface="Tahoma" pitchFamily="-65" charset="0"/>
              </a:rPr>
              <a:t>Effort</a:t>
            </a:r>
            <a:r>
              <a:rPr lang="en-US" sz="2400" dirty="0" smtClean="0">
                <a:solidFill>
                  <a:srgbClr val="000066"/>
                </a:solidFill>
                <a:latin typeface="Tahoma" pitchFamily="-65" charset="0"/>
              </a:rPr>
              <a:t> &amp; </a:t>
            </a:r>
            <a:r>
              <a:rPr lang="en-US" sz="2400" b="1" dirty="0" smtClean="0">
                <a:solidFill>
                  <a:srgbClr val="000066"/>
                </a:solidFill>
                <a:latin typeface="Tahoma" pitchFamily="-65" charset="0"/>
              </a:rPr>
              <a:t>Observations</a:t>
            </a:r>
          </a:p>
          <a:p>
            <a:pPr lvl="2">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Effort</a:t>
            </a:r>
            <a:r>
              <a:rPr lang="en-US" sz="2400" dirty="0" smtClean="0">
                <a:solidFill>
                  <a:srgbClr val="000066"/>
                </a:solidFill>
                <a:latin typeface="Tahoma" pitchFamily="-65" charset="0"/>
              </a:rPr>
              <a:t> = Stationary count? Traveling/walking? </a:t>
            </a:r>
          </a:p>
          <a:p>
            <a:pPr lvl="2"/>
            <a:r>
              <a:rPr lang="en-US" sz="2400" dirty="0" smtClean="0">
                <a:solidFill>
                  <a:srgbClr val="000066"/>
                </a:solidFill>
                <a:latin typeface="Tahoma" pitchFamily="-65" charset="0"/>
              </a:rPr>
              <a:t>	      How far? Time duration? # Observers?</a:t>
            </a:r>
          </a:p>
          <a:p>
            <a:pPr lvl="2"/>
            <a:r>
              <a:rPr lang="en-US" sz="2000" dirty="0" smtClean="0">
                <a:solidFill>
                  <a:srgbClr val="000066"/>
                </a:solidFill>
                <a:latin typeface="Tahoma" pitchFamily="-65" charset="0"/>
              </a:rPr>
              <a:t> </a:t>
            </a:r>
            <a:r>
              <a:rPr lang="en-US" sz="2000" i="1" dirty="0" smtClean="0">
                <a:solidFill>
                  <a:srgbClr val="000066"/>
                </a:solidFill>
                <a:latin typeface="Tahoma" pitchFamily="-65" charset="0"/>
              </a:rPr>
              <a:t>* Helps eBird give you a list of expected species for submitting…</a:t>
            </a:r>
          </a:p>
          <a:p>
            <a:pPr lvl="2">
              <a:buFontTx/>
              <a:buChar char="•"/>
            </a:pPr>
            <a:r>
              <a:rPr lang="en-US" sz="2400" b="1" dirty="0" smtClean="0">
                <a:solidFill>
                  <a:srgbClr val="000066"/>
                </a:solidFill>
                <a:latin typeface="Tahoma" pitchFamily="-65" charset="0"/>
              </a:rPr>
              <a:t> Observations</a:t>
            </a:r>
            <a:r>
              <a:rPr lang="en-US" sz="2400" dirty="0" smtClean="0">
                <a:solidFill>
                  <a:srgbClr val="000066"/>
                </a:solidFill>
                <a:latin typeface="Tahoma" pitchFamily="-65" charset="0"/>
              </a:rPr>
              <a:t>:</a:t>
            </a:r>
            <a:r>
              <a:rPr lang="en-US" sz="2400" b="1" dirty="0" smtClean="0">
                <a:solidFill>
                  <a:srgbClr val="000066"/>
                </a:solidFill>
                <a:latin typeface="Tahoma" pitchFamily="-65" charset="0"/>
              </a:rPr>
              <a:t> </a:t>
            </a:r>
            <a:r>
              <a:rPr lang="en-US" sz="2400" dirty="0" smtClean="0">
                <a:solidFill>
                  <a:srgbClr val="000066"/>
                </a:solidFill>
                <a:latin typeface="Tahoma" pitchFamily="-65" charset="0"/>
              </a:rPr>
              <a:t>Species? Number or presence (“X”)?</a:t>
            </a:r>
          </a:p>
          <a:p>
            <a:pPr lvl="2"/>
            <a:r>
              <a:rPr lang="en-US" sz="2400" dirty="0" smtClean="0">
                <a:solidFill>
                  <a:srgbClr val="000066"/>
                </a:solidFill>
                <a:latin typeface="Tahoma" pitchFamily="-65" charset="0"/>
              </a:rPr>
              <a:t>  Optional: Comments/notes, age, sex, breeding status</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4"/>
              </a:rPr>
              <a:t>My eBird</a:t>
            </a:r>
            <a:r>
              <a:rPr lang="en-US" sz="2400" dirty="0" smtClean="0">
                <a:solidFill>
                  <a:srgbClr val="000066"/>
                </a:solidFill>
                <a:latin typeface="Tahoma" pitchFamily="-65" charset="0"/>
              </a:rPr>
              <a:t>: manage observations, view lists, etc.</a:t>
            </a:r>
          </a:p>
          <a:p>
            <a:pPr>
              <a:buFontTx/>
              <a:buChar char="•"/>
            </a:pPr>
            <a:r>
              <a:rPr lang="en-US" sz="2400" b="1" dirty="0" smtClean="0">
                <a:solidFill>
                  <a:srgbClr val="000066"/>
                </a:solidFill>
                <a:latin typeface="Tahoma" pitchFamily="-65" charset="0"/>
              </a:rPr>
              <a:t> For more on entering (valuable) checklists? </a:t>
            </a:r>
            <a:r>
              <a:rPr lang="en-US" sz="2400" b="1" dirty="0" smtClean="0">
                <a:solidFill>
                  <a:srgbClr val="000066"/>
                </a:solidFill>
                <a:latin typeface="Tahoma" pitchFamily="-65" charset="0"/>
                <a:sym typeface="Wingdings" pitchFamily="2" charset="2"/>
              </a:rPr>
              <a:t></a:t>
            </a:r>
            <a:r>
              <a:rPr lang="en-US" sz="2400" b="1" dirty="0" smtClean="0">
                <a:solidFill>
                  <a:srgbClr val="000066"/>
                </a:solidFill>
                <a:latin typeface="Tahoma" pitchFamily="-65" charset="0"/>
              </a:rPr>
              <a:t> </a:t>
            </a:r>
            <a:r>
              <a:rPr lang="en-US" sz="2400" b="1" dirty="0" smtClean="0">
                <a:solidFill>
                  <a:srgbClr val="000066"/>
                </a:solidFill>
                <a:latin typeface="Tahoma" pitchFamily="-65" charset="0"/>
                <a:hlinkClick r:id="rId5"/>
              </a:rPr>
              <a:t>About</a:t>
            </a:r>
            <a:endParaRPr lang="en-US" sz="2400" b="1"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6"/>
              </a:rPr>
              <a:t>eBird Tutorial</a:t>
            </a:r>
            <a:r>
              <a:rPr lang="en-US" sz="2400" dirty="0" smtClean="0">
                <a:solidFill>
                  <a:srgbClr val="000066"/>
                </a:solidFill>
                <a:latin typeface="Tahoma" pitchFamily="-65" charset="0"/>
              </a:rPr>
              <a:t> (includes registering</a:t>
            </a:r>
            <a:r>
              <a:rPr lang="en-US" sz="2400" dirty="0" smtClean="0">
                <a:solidFill>
                  <a:srgbClr val="000066"/>
                </a:solidFill>
                <a:latin typeface="Tahoma" pitchFamily="-65" charset="0"/>
              </a:rPr>
              <a:t>,</a:t>
            </a:r>
            <a:r>
              <a:rPr lang="en-US" sz="2400" dirty="0" smtClean="0">
                <a:solidFill>
                  <a:srgbClr val="000066"/>
                </a:solidFill>
                <a:latin typeface="Tahoma" pitchFamily="-65" charset="0"/>
              </a:rPr>
              <a:t> entering checklists)</a:t>
            </a: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7"/>
              </a:rPr>
              <a:t>Making checklists more valuable</a:t>
            </a:r>
            <a:endParaRPr lang="en-US" sz="2400"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8"/>
              </a:rPr>
              <a:t>Improving your eBird reporting skills</a:t>
            </a:r>
            <a:endParaRPr lang="en-US" sz="2400"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9"/>
              </a:rPr>
              <a:t>Embedding photos, video in checklists</a:t>
            </a:r>
            <a:endParaRPr lang="en-US" sz="2400" dirty="0" smtClean="0">
              <a:solidFill>
                <a:srgbClr val="000066"/>
              </a:solidFill>
              <a:latin typeface="Tahoma" pitchFamily="-65" charset="0"/>
            </a:endParaRPr>
          </a:p>
          <a:p>
            <a:pPr lvl="1">
              <a:buFontTx/>
              <a:buChar char="•"/>
            </a:pP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10"/>
              </a:rPr>
              <a:t>Breeding Codes</a:t>
            </a:r>
            <a:r>
              <a:rPr lang="en-US" sz="2400" dirty="0" smtClean="0">
                <a:solidFill>
                  <a:srgbClr val="000066"/>
                </a:solidFill>
                <a:latin typeface="Tahoma" pitchFamily="-65" charset="0"/>
              </a:rPr>
              <a:t>, etc.</a:t>
            </a:r>
          </a:p>
        </p:txBody>
      </p:sp>
      <p:sp>
        <p:nvSpPr>
          <p:cNvPr id="3" name="Rectangle 2"/>
          <p:cNvSpPr/>
          <p:nvPr/>
        </p:nvSpPr>
        <p:spPr>
          <a:xfrm>
            <a:off x="2482855" y="11668"/>
            <a:ext cx="4070345" cy="369332"/>
          </a:xfrm>
          <a:prstGeom prst="rect">
            <a:avLst/>
          </a:prstGeom>
        </p:spPr>
        <p:txBody>
          <a:bodyPr wrap="none">
            <a:spAutoFit/>
          </a:bodyPr>
          <a:lstStyle/>
          <a:p>
            <a:r>
              <a:rPr lang="en-US" i="1" dirty="0" smtClean="0">
                <a:solidFill>
                  <a:srgbClr val="FF0000"/>
                </a:solidFill>
              </a:rPr>
              <a:t>Notes for navigating the eBird website</a:t>
            </a:r>
            <a:endParaRPr lang="en-US" i="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LO_WEB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ext Box 2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How to make your observations more meaningful</a:t>
            </a:r>
          </a:p>
        </p:txBody>
      </p:sp>
      <p:sp>
        <p:nvSpPr>
          <p:cNvPr id="3076"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a:solidFill>
                  <a:srgbClr val="000066"/>
                </a:solidFill>
                <a:latin typeface="Tahoma" pitchFamily="-65" charset="0"/>
              </a:rPr>
              <a:t>Your bird observations can be more valuable to science if collected in a particular way</a:t>
            </a:r>
          </a:p>
        </p:txBody>
      </p:sp>
      <p:sp>
        <p:nvSpPr>
          <p:cNvPr id="3077" name="Rectangle 26"/>
          <p:cNvSpPr>
            <a:spLocks noChangeArrowheads="1"/>
          </p:cNvSpPr>
          <p:nvPr/>
        </p:nvSpPr>
        <p:spPr bwMode="auto">
          <a:xfrm>
            <a:off x="1143000" y="2286000"/>
            <a:ext cx="7315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Be precise when recording your location</a:t>
            </a:r>
          </a:p>
        </p:txBody>
      </p:sp>
      <p:sp>
        <p:nvSpPr>
          <p:cNvPr id="3078" name="Rectangle 27"/>
          <p:cNvSpPr>
            <a:spLocks noChangeArrowheads="1"/>
          </p:cNvSpPr>
          <p:nvPr/>
        </p:nvSpPr>
        <p:spPr bwMode="auto">
          <a:xfrm>
            <a:off x="2667000" y="35052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Estimate numbers for all the birds you see</a:t>
            </a:r>
          </a:p>
        </p:txBody>
      </p:sp>
      <p:sp>
        <p:nvSpPr>
          <p:cNvPr id="3079" name="Rectangle 28"/>
          <p:cNvSpPr>
            <a:spLocks noChangeArrowheads="1"/>
          </p:cNvSpPr>
          <p:nvPr/>
        </p:nvSpPr>
        <p:spPr bwMode="auto">
          <a:xfrm>
            <a:off x="1981200" y="2895600"/>
            <a:ext cx="6400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Tell us what kind of birding you did</a:t>
            </a:r>
          </a:p>
        </p:txBody>
      </p:sp>
      <p:sp>
        <p:nvSpPr>
          <p:cNvPr id="3080" name="Rectangle 29"/>
          <p:cNvSpPr>
            <a:spLocks noChangeArrowheads="1"/>
          </p:cNvSpPr>
          <p:nvPr/>
        </p:nvSpPr>
        <p:spPr bwMode="auto">
          <a:xfrm>
            <a:off x="3581400" y="49530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Seek out under-birded areas</a:t>
            </a:r>
          </a:p>
        </p:txBody>
      </p:sp>
      <p:sp>
        <p:nvSpPr>
          <p:cNvPr id="3081" name="Rectangle 30"/>
          <p:cNvSpPr>
            <a:spLocks noChangeArrowheads="1"/>
          </p:cNvSpPr>
          <p:nvPr/>
        </p:nvSpPr>
        <p:spPr bwMode="auto">
          <a:xfrm>
            <a:off x="3276600" y="42672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Submit complete checklists each time you go birding</a:t>
            </a:r>
          </a:p>
        </p:txBody>
      </p:sp>
      <p:sp>
        <p:nvSpPr>
          <p:cNvPr id="3082" name="Rectangle 31"/>
          <p:cNvSpPr>
            <a:spLocks noChangeArrowheads="1"/>
          </p:cNvSpPr>
          <p:nvPr/>
        </p:nvSpPr>
        <p:spPr bwMode="auto">
          <a:xfrm>
            <a:off x="3733800" y="54864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Do a standardized count once a week</a:t>
            </a:r>
          </a:p>
        </p:txBody>
      </p:sp>
      <p:sp>
        <p:nvSpPr>
          <p:cNvPr id="3083" name="Rectangle 31"/>
          <p:cNvSpPr>
            <a:spLocks noChangeArrowheads="1"/>
          </p:cNvSpPr>
          <p:nvPr/>
        </p:nvSpPr>
        <p:spPr bwMode="auto">
          <a:xfrm>
            <a:off x="3810000" y="6019800"/>
            <a:ext cx="4953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Document your rarities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_CO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Location, location location!</a:t>
            </a:r>
          </a:p>
        </p:txBody>
      </p:sp>
      <p:sp>
        <p:nvSpPr>
          <p:cNvPr id="4100" name="Rectangle 9"/>
          <p:cNvSpPr>
            <a:spLocks noChangeArrowheads="1"/>
          </p:cNvSpPr>
          <p:nvPr/>
        </p:nvSpPr>
        <p:spPr bwMode="auto">
          <a:xfrm>
            <a:off x="76200" y="2057400"/>
            <a:ext cx="3505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Always be precise!</a:t>
            </a:r>
          </a:p>
        </p:txBody>
      </p:sp>
      <p:sp>
        <p:nvSpPr>
          <p:cNvPr id="4101" name="Rectangle 10"/>
          <p:cNvSpPr>
            <a:spLocks noChangeArrowheads="1"/>
          </p:cNvSpPr>
          <p:nvPr/>
        </p:nvSpPr>
        <p:spPr bwMode="auto">
          <a:xfrm>
            <a:off x="1905000" y="39624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a GPS for lat/long</a:t>
            </a:r>
          </a:p>
        </p:txBody>
      </p:sp>
      <p:sp>
        <p:nvSpPr>
          <p:cNvPr id="4102" name="Rectangle 11"/>
          <p:cNvSpPr>
            <a:spLocks noChangeArrowheads="1"/>
          </p:cNvSpPr>
          <p:nvPr/>
        </p:nvSpPr>
        <p:spPr bwMode="auto">
          <a:xfrm>
            <a:off x="304800" y="2667000"/>
            <a:ext cx="5029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the ‘Find it on a map’ tool to 	plot your location</a:t>
            </a:r>
          </a:p>
        </p:txBody>
      </p:sp>
      <p:sp>
        <p:nvSpPr>
          <p:cNvPr id="4103" name="Rectangle 12"/>
          <p:cNvSpPr>
            <a:spLocks noChangeArrowheads="1"/>
          </p:cNvSpPr>
          <p:nvPr/>
        </p:nvSpPr>
        <p:spPr bwMode="auto">
          <a:xfrm>
            <a:off x="685800" y="3352800"/>
            <a:ext cx="6477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‘Hotspots’ where appropriate</a:t>
            </a:r>
          </a:p>
        </p:txBody>
      </p:sp>
      <p:sp>
        <p:nvSpPr>
          <p:cNvPr id="4104" name="Rectangle 13"/>
          <p:cNvSpPr>
            <a:spLocks noChangeArrowheads="1"/>
          </p:cNvSpPr>
          <p:nvPr/>
        </p:nvSpPr>
        <p:spPr bwMode="auto">
          <a:xfrm>
            <a:off x="2819400" y="4648200"/>
            <a:ext cx="3048000" cy="11430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Avoid entering state and county level data for new observations</a:t>
            </a:r>
          </a:p>
        </p:txBody>
      </p:sp>
      <p:sp>
        <p:nvSpPr>
          <p:cNvPr id="4105" name="Rectangle 14"/>
          <p:cNvSpPr>
            <a:spLocks noChangeArrowheads="1"/>
          </p:cNvSpPr>
          <p:nvPr/>
        </p:nvSpPr>
        <p:spPr bwMode="auto">
          <a:xfrm>
            <a:off x="2590800" y="6096000"/>
            <a:ext cx="7162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Merge big locations into smaller ones</a:t>
            </a:r>
          </a:p>
        </p:txBody>
      </p:sp>
      <p:sp>
        <p:nvSpPr>
          <p:cNvPr id="4106"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refined locations </a:t>
            </a:r>
            <a:r>
              <a:rPr lang="en-US" sz="2400" dirty="0" smtClean="0">
                <a:solidFill>
                  <a:srgbClr val="000066"/>
                </a:solidFill>
                <a:latin typeface="Tahoma" pitchFamily="-65" charset="0"/>
              </a:rPr>
              <a:t>are always better than broad-scale </a:t>
            </a:r>
            <a:r>
              <a:rPr lang="en-US" sz="2400" dirty="0">
                <a:solidFill>
                  <a:srgbClr val="000066"/>
                </a:solidFill>
                <a:latin typeface="Tahoma" pitchFamily="-65" charset="0"/>
              </a:rPr>
              <a:t>locations</a:t>
            </a:r>
          </a:p>
        </p:txBody>
      </p:sp>
      <p:pic>
        <p:nvPicPr>
          <p:cNvPr id="4107" name="Picture 12" descr="Picture 4.png"/>
          <p:cNvPicPr>
            <a:picLocks noChangeAspect="1"/>
          </p:cNvPicPr>
          <p:nvPr/>
        </p:nvPicPr>
        <p:blipFill>
          <a:blip r:embed="rId4"/>
          <a:srcRect/>
          <a:stretch>
            <a:fillRect/>
          </a:stretch>
        </p:blipFill>
        <p:spPr bwMode="auto">
          <a:xfrm>
            <a:off x="5638800" y="2051050"/>
            <a:ext cx="3092450" cy="389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O_CAS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3"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What kind of birding did you do?</a:t>
            </a:r>
          </a:p>
        </p:txBody>
      </p:sp>
      <p:sp>
        <p:nvSpPr>
          <p:cNvPr id="5124" name="Rectangle 5"/>
          <p:cNvSpPr>
            <a:spLocks noChangeArrowheads="1"/>
          </p:cNvSpPr>
          <p:nvPr/>
        </p:nvSpPr>
        <p:spPr bwMode="auto">
          <a:xfrm>
            <a:off x="2590800" y="3886200"/>
            <a:ext cx="5943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traveling, stationary or area counts</a:t>
            </a:r>
          </a:p>
        </p:txBody>
      </p:sp>
      <p:sp>
        <p:nvSpPr>
          <p:cNvPr id="5125" name="Rectangle 6"/>
          <p:cNvSpPr>
            <a:spLocks noChangeArrowheads="1"/>
          </p:cNvSpPr>
          <p:nvPr/>
        </p:nvSpPr>
        <p:spPr bwMode="auto">
          <a:xfrm>
            <a:off x="3733800" y="5562600"/>
            <a:ext cx="5791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Note the number of observers</a:t>
            </a:r>
          </a:p>
        </p:txBody>
      </p:sp>
      <p:sp>
        <p:nvSpPr>
          <p:cNvPr id="5126" name="Rectangle 7"/>
          <p:cNvSpPr>
            <a:spLocks noChangeArrowheads="1"/>
          </p:cNvSpPr>
          <p:nvPr/>
        </p:nvSpPr>
        <p:spPr bwMode="auto">
          <a:xfrm>
            <a:off x="1828800" y="2895600"/>
            <a:ext cx="6858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Understand the different types of birding</a:t>
            </a:r>
          </a:p>
        </p:txBody>
      </p:sp>
      <p:sp>
        <p:nvSpPr>
          <p:cNvPr id="5127" name="Rectangle 8"/>
          <p:cNvSpPr>
            <a:spLocks noChangeArrowheads="1"/>
          </p:cNvSpPr>
          <p:nvPr/>
        </p:nvSpPr>
        <p:spPr bwMode="auto">
          <a:xfrm>
            <a:off x="2209800" y="34290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Describe your birding event</a:t>
            </a:r>
          </a:p>
        </p:txBody>
      </p:sp>
      <p:sp>
        <p:nvSpPr>
          <p:cNvPr id="5128" name="Rectangle 14"/>
          <p:cNvSpPr>
            <a:spLocks noChangeArrowheads="1"/>
          </p:cNvSpPr>
          <p:nvPr/>
        </p:nvSpPr>
        <p:spPr bwMode="auto">
          <a:xfrm>
            <a:off x="3352800" y="50292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Record time spent in the field</a:t>
            </a:r>
          </a:p>
        </p:txBody>
      </p:sp>
      <p:sp>
        <p:nvSpPr>
          <p:cNvPr id="5129"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effort-based observations always trump casual observations</a:t>
            </a:r>
          </a:p>
        </p:txBody>
      </p:sp>
      <p:sp>
        <p:nvSpPr>
          <p:cNvPr id="5130" name="Rectangle 14"/>
          <p:cNvSpPr>
            <a:spLocks noChangeArrowheads="1"/>
          </p:cNvSpPr>
          <p:nvPr/>
        </p:nvSpPr>
        <p:spPr bwMode="auto">
          <a:xfrm>
            <a:off x="2971800" y="44196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Traveling counts should be short (&lt;5 mi)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LO_RCK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ext Box 1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Why estimate numbers?</a:t>
            </a:r>
          </a:p>
        </p:txBody>
      </p:sp>
      <p:sp>
        <p:nvSpPr>
          <p:cNvPr id="6148" name="Rectangle 19"/>
          <p:cNvSpPr>
            <a:spLocks noChangeArrowheads="1"/>
          </p:cNvSpPr>
          <p:nvPr/>
        </p:nvSpPr>
        <p:spPr bwMode="auto">
          <a:xfrm>
            <a:off x="2590800" y="4191000"/>
            <a:ext cx="66294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Be exact when possible, conservative always</a:t>
            </a:r>
          </a:p>
        </p:txBody>
      </p:sp>
      <p:sp>
        <p:nvSpPr>
          <p:cNvPr id="6149" name="Rectangle 20"/>
          <p:cNvSpPr>
            <a:spLocks noChangeArrowheads="1"/>
          </p:cNvSpPr>
          <p:nvPr/>
        </p:nvSpPr>
        <p:spPr bwMode="auto">
          <a:xfrm>
            <a:off x="1524000" y="2895600"/>
            <a:ext cx="8077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Numeric estimates allow study of relative abundance</a:t>
            </a:r>
          </a:p>
        </p:txBody>
      </p:sp>
      <p:sp>
        <p:nvSpPr>
          <p:cNvPr id="6150" name="Rectangle 21"/>
          <p:cNvSpPr>
            <a:spLocks noChangeArrowheads="1"/>
          </p:cNvSpPr>
          <p:nvPr/>
        </p:nvSpPr>
        <p:spPr bwMode="auto">
          <a:xfrm>
            <a:off x="1066800" y="2286000"/>
            <a:ext cx="8077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An ‘X’ could be 1 or it could be 1,000,000 or more!</a:t>
            </a:r>
          </a:p>
        </p:txBody>
      </p:sp>
      <p:sp>
        <p:nvSpPr>
          <p:cNvPr id="6151" name="Rectangle 22"/>
          <p:cNvSpPr>
            <a:spLocks noChangeArrowheads="1"/>
          </p:cNvSpPr>
          <p:nvPr/>
        </p:nvSpPr>
        <p:spPr bwMode="auto">
          <a:xfrm>
            <a:off x="2209800" y="3581400"/>
            <a:ext cx="7086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Realize that estimates are just that – ‘estimates’</a:t>
            </a:r>
          </a:p>
        </p:txBody>
      </p:sp>
      <p:sp>
        <p:nvSpPr>
          <p:cNvPr id="6152" name="Rectangle 23"/>
          <p:cNvSpPr>
            <a:spLocks noChangeArrowheads="1"/>
          </p:cNvSpPr>
          <p:nvPr/>
        </p:nvSpPr>
        <p:spPr bwMode="auto">
          <a:xfrm>
            <a:off x="3657600" y="4953000"/>
            <a:ext cx="5410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Use ‘X’ for historic data where numeric estimates are lacking</a:t>
            </a:r>
          </a:p>
        </p:txBody>
      </p:sp>
      <p:sp>
        <p:nvSpPr>
          <p:cNvPr id="6153"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estimating numbers is always better than putting an ‘X’ to indicate presence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O_BLS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1"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The value of the “complete” checklist</a:t>
            </a:r>
          </a:p>
        </p:txBody>
      </p:sp>
      <p:sp>
        <p:nvSpPr>
          <p:cNvPr id="7172" name="Rectangle 6"/>
          <p:cNvSpPr>
            <a:spLocks noChangeArrowheads="1"/>
          </p:cNvSpPr>
          <p:nvPr/>
        </p:nvSpPr>
        <p:spPr bwMode="auto">
          <a:xfrm>
            <a:off x="914400" y="3505200"/>
            <a:ext cx="4267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Helps gather baseline data on all bird species</a:t>
            </a:r>
          </a:p>
        </p:txBody>
      </p:sp>
      <p:sp>
        <p:nvSpPr>
          <p:cNvPr id="7173" name="Rectangle 8"/>
          <p:cNvSpPr>
            <a:spLocks noChangeArrowheads="1"/>
          </p:cNvSpPr>
          <p:nvPr/>
        </p:nvSpPr>
        <p:spPr bwMode="auto">
          <a:xfrm>
            <a:off x="304800" y="2286000"/>
            <a:ext cx="5257800" cy="9906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Understand, and answer ‘yes’ to the “All species reported” question</a:t>
            </a:r>
          </a:p>
        </p:txBody>
      </p:sp>
      <p:sp>
        <p:nvSpPr>
          <p:cNvPr id="7174" name="Rectangle 9"/>
          <p:cNvSpPr>
            <a:spLocks noChangeArrowheads="1"/>
          </p:cNvSpPr>
          <p:nvPr/>
        </p:nvSpPr>
        <p:spPr bwMode="auto">
          <a:xfrm>
            <a:off x="2971800" y="56388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Allows us to map birds more accurately by showing presence (green) and absence (gray)</a:t>
            </a:r>
          </a:p>
        </p:txBody>
      </p:sp>
      <p:sp>
        <p:nvSpPr>
          <p:cNvPr id="7175"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always report all the species you see or hear, not just the highlights of your day</a:t>
            </a:r>
          </a:p>
        </p:txBody>
      </p:sp>
      <p:pic>
        <p:nvPicPr>
          <p:cNvPr id="7176" name="Picture 11"/>
          <p:cNvPicPr>
            <a:picLocks noChangeAspect="1"/>
          </p:cNvPicPr>
          <p:nvPr/>
        </p:nvPicPr>
        <p:blipFill>
          <a:blip r:embed="rId4"/>
          <a:srcRect/>
          <a:stretch>
            <a:fillRect/>
          </a:stretch>
        </p:blipFill>
        <p:spPr bwMode="auto">
          <a:xfrm>
            <a:off x="5334000" y="2184400"/>
            <a:ext cx="3429000" cy="2921000"/>
          </a:xfrm>
          <a:prstGeom prst="rect">
            <a:avLst/>
          </a:prstGeom>
          <a:noFill/>
          <a:ln w="9525">
            <a:noFill/>
            <a:miter lim="800000"/>
            <a:headEnd/>
            <a:tailEnd/>
          </a:ln>
        </p:spPr>
      </p:pic>
      <p:sp>
        <p:nvSpPr>
          <p:cNvPr id="7177" name="Rectangle 6"/>
          <p:cNvSpPr>
            <a:spLocks noChangeArrowheads="1"/>
          </p:cNvSpPr>
          <p:nvPr/>
        </p:nvSpPr>
        <p:spPr bwMode="auto">
          <a:xfrm>
            <a:off x="2438400" y="4419600"/>
            <a:ext cx="3124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Makes birders more attentive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5"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Bird off the beaten path</a:t>
            </a:r>
          </a:p>
        </p:txBody>
      </p:sp>
      <p:pic>
        <p:nvPicPr>
          <p:cNvPr id="8196" name="Picture 4"/>
          <p:cNvPicPr>
            <a:picLocks noChangeAspect="1"/>
          </p:cNvPicPr>
          <p:nvPr/>
        </p:nvPicPr>
        <p:blipFill>
          <a:blip r:embed="rId4"/>
          <a:srcRect/>
          <a:stretch>
            <a:fillRect/>
          </a:stretch>
        </p:blipFill>
        <p:spPr bwMode="auto">
          <a:xfrm>
            <a:off x="5410200" y="2082800"/>
            <a:ext cx="3429000" cy="4165600"/>
          </a:xfrm>
          <a:prstGeom prst="rect">
            <a:avLst/>
          </a:prstGeom>
          <a:noFill/>
          <a:ln w="9525">
            <a:noFill/>
            <a:miter lim="800000"/>
            <a:headEnd/>
            <a:tailEnd/>
          </a:ln>
        </p:spPr>
      </p:pic>
      <p:sp>
        <p:nvSpPr>
          <p:cNvPr id="8197"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birding in under-birded regions provides important new information</a:t>
            </a:r>
          </a:p>
        </p:txBody>
      </p:sp>
      <p:sp>
        <p:nvSpPr>
          <p:cNvPr id="8198" name="Rectangle 6"/>
          <p:cNvSpPr>
            <a:spLocks noChangeArrowheads="1"/>
          </p:cNvSpPr>
          <p:nvPr/>
        </p:nvSpPr>
        <p:spPr bwMode="auto">
          <a:xfrm>
            <a:off x="762000" y="3200400"/>
            <a:ext cx="47244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Seek out new birding locations</a:t>
            </a:r>
          </a:p>
        </p:txBody>
      </p:sp>
      <p:sp>
        <p:nvSpPr>
          <p:cNvPr id="8199" name="Rectangle 7"/>
          <p:cNvSpPr>
            <a:spLocks noChangeArrowheads="1"/>
          </p:cNvSpPr>
          <p:nvPr/>
        </p:nvSpPr>
        <p:spPr bwMode="auto">
          <a:xfrm>
            <a:off x="1752600" y="4191000"/>
            <a:ext cx="3810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Conduct effort-based     	observations when </a:t>
            </a:r>
          </a:p>
          <a:p>
            <a:r>
              <a:rPr lang="en-US" sz="2400">
                <a:solidFill>
                  <a:srgbClr val="000066"/>
                </a:solidFill>
                <a:latin typeface="Tahoma" pitchFamily="-65" charset="0"/>
              </a:rPr>
              <a:t>	you get there</a:t>
            </a:r>
          </a:p>
        </p:txBody>
      </p:sp>
      <p:sp>
        <p:nvSpPr>
          <p:cNvPr id="8200" name="Rectangle 8"/>
          <p:cNvSpPr>
            <a:spLocks noChangeArrowheads="1"/>
          </p:cNvSpPr>
          <p:nvPr/>
        </p:nvSpPr>
        <p:spPr bwMode="auto">
          <a:xfrm>
            <a:off x="152400" y="2438400"/>
            <a:ext cx="55626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eBird data density is tied to human population density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CLO_BFAL.ti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9"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rPr>
              <a:t>Data Quality</a:t>
            </a:r>
          </a:p>
        </p:txBody>
      </p:sp>
      <p:sp>
        <p:nvSpPr>
          <p:cNvPr id="9220" name="Rectangle 8"/>
          <p:cNvSpPr>
            <a:spLocks noChangeArrowheads="1"/>
          </p:cNvSpPr>
          <p:nvPr/>
        </p:nvSpPr>
        <p:spPr bwMode="auto">
          <a:xfrm>
            <a:off x="990600" y="2209800"/>
            <a:ext cx="76200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eBird rarities include: vagrants, </a:t>
            </a:r>
            <a:r>
              <a:rPr lang="en-US" sz="2400" dirty="0" err="1">
                <a:solidFill>
                  <a:srgbClr val="000066"/>
                </a:solidFill>
                <a:latin typeface="Tahoma" pitchFamily="-65" charset="0"/>
              </a:rPr>
              <a:t>aseasonal</a:t>
            </a:r>
            <a:r>
              <a:rPr lang="en-US" sz="2400" dirty="0">
                <a:solidFill>
                  <a:srgbClr val="000066"/>
                </a:solidFill>
                <a:latin typeface="Tahoma" pitchFamily="-65" charset="0"/>
              </a:rPr>
              <a:t> reports, and high counts</a:t>
            </a:r>
          </a:p>
        </p:txBody>
      </p:sp>
      <p:sp>
        <p:nvSpPr>
          <p:cNvPr id="9221" name="Rectangle 9"/>
          <p:cNvSpPr>
            <a:spLocks noChangeArrowheads="1"/>
          </p:cNvSpPr>
          <p:nvPr/>
        </p:nvSpPr>
        <p:spPr bwMode="auto">
          <a:xfrm>
            <a:off x="3657600" y="5486400"/>
            <a:ext cx="5029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Network of 500+ reviewers looks at each such record individually and may get in touch!</a:t>
            </a:r>
          </a:p>
        </p:txBody>
      </p:sp>
      <p:sp>
        <p:nvSpPr>
          <p:cNvPr id="9222"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a:solidFill>
                  <a:srgbClr val="000066"/>
                </a:solidFill>
                <a:latin typeface="Tahoma" pitchFamily="-65" charset="0"/>
              </a:rPr>
              <a:t>eBird Rule of Thumb: </a:t>
            </a:r>
            <a:r>
              <a:rPr lang="en-US" sz="2400" dirty="0">
                <a:solidFill>
                  <a:srgbClr val="000066"/>
                </a:solidFill>
                <a:latin typeface="Tahoma" pitchFamily="-65" charset="0"/>
              </a:rPr>
              <a:t>rare and unusual birds should be accompanied by written details and photos when possible</a:t>
            </a:r>
          </a:p>
        </p:txBody>
      </p:sp>
      <p:sp>
        <p:nvSpPr>
          <p:cNvPr id="9223" name="Rectangle 8"/>
          <p:cNvSpPr>
            <a:spLocks noChangeArrowheads="1"/>
          </p:cNvSpPr>
          <p:nvPr/>
        </p:nvSpPr>
        <p:spPr bwMode="auto">
          <a:xfrm>
            <a:off x="2057400" y="3124200"/>
            <a:ext cx="6553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If eBird asks you to confirm your sighting, the species or count is unusual for the area</a:t>
            </a:r>
          </a:p>
        </p:txBody>
      </p:sp>
      <p:sp>
        <p:nvSpPr>
          <p:cNvPr id="9224" name="Rectangle 9"/>
          <p:cNvSpPr>
            <a:spLocks noChangeArrowheads="1"/>
          </p:cNvSpPr>
          <p:nvPr/>
        </p:nvSpPr>
        <p:spPr bwMode="auto">
          <a:xfrm>
            <a:off x="2895600" y="4191000"/>
            <a:ext cx="56388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Please submit such records with care and use the comments field to provide a description, links to photos, etc.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5" name="Text Box 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rPr>
              <a:t>Additional Resources</a:t>
            </a:r>
            <a:endParaRPr lang="en-US" sz="2400" dirty="0">
              <a:solidFill>
                <a:schemeClr val="bg1"/>
              </a:solidFill>
            </a:endParaRPr>
          </a:p>
        </p:txBody>
      </p:sp>
      <p:sp>
        <p:nvSpPr>
          <p:cNvPr id="9" name="Rectangle 7"/>
          <p:cNvSpPr>
            <a:spLocks noChangeArrowheads="1"/>
          </p:cNvSpPr>
          <p:nvPr/>
        </p:nvSpPr>
        <p:spPr bwMode="auto">
          <a:xfrm>
            <a:off x="762000" y="1600200"/>
            <a:ext cx="8229600" cy="5257800"/>
          </a:xfrm>
          <a:prstGeom prst="rect">
            <a:avLst/>
          </a:prstGeom>
          <a:noFill/>
          <a:ln w="9525">
            <a:noFill/>
            <a:miter lim="800000"/>
            <a:headEnd/>
            <a:tailEnd/>
          </a:ln>
        </p:spPr>
        <p:txBody>
          <a:bodyPr anchor="ctr"/>
          <a:lstStyle/>
          <a:p>
            <a:pPr>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Share</a:t>
            </a:r>
            <a:r>
              <a:rPr lang="en-US" sz="2400" dirty="0" smtClean="0">
                <a:solidFill>
                  <a:srgbClr val="000066"/>
                </a:solidFill>
                <a:latin typeface="Tahoma" pitchFamily="-65" charset="0"/>
              </a:rPr>
              <a:t> photos, recordings:</a:t>
            </a:r>
          </a:p>
          <a:p>
            <a:pPr lvl="1"/>
            <a:r>
              <a:rPr lang="en-US" sz="2400" dirty="0" smtClean="0">
                <a:solidFill>
                  <a:srgbClr val="000066"/>
                </a:solidFill>
                <a:latin typeface="Tahoma" pitchFamily="-65" charset="0"/>
              </a:rPr>
              <a:t> - </a:t>
            </a:r>
            <a:r>
              <a:rPr lang="en-US" sz="2400" dirty="0" smtClean="0">
                <a:solidFill>
                  <a:srgbClr val="000066"/>
                </a:solidFill>
                <a:latin typeface="Tahoma" pitchFamily="-65" charset="0"/>
                <a:hlinkClick r:id="rId4"/>
              </a:rPr>
              <a:t>FlickR</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5"/>
              </a:rPr>
              <a:t>Picasa</a:t>
            </a:r>
            <a:r>
              <a:rPr lang="en-US" sz="2400" dirty="0" smtClean="0">
                <a:solidFill>
                  <a:srgbClr val="000066"/>
                </a:solidFill>
                <a:latin typeface="Tahoma" pitchFamily="-65" charset="0"/>
              </a:rPr>
              <a:t> (Google), YouTube, </a:t>
            </a:r>
            <a:r>
              <a:rPr lang="en-US" sz="2400" dirty="0" smtClean="0">
                <a:solidFill>
                  <a:srgbClr val="000066"/>
                </a:solidFill>
                <a:latin typeface="Tahoma" pitchFamily="-65" charset="0"/>
                <a:hlinkClick r:id="rId6"/>
              </a:rPr>
              <a:t>SoundCloud.com</a:t>
            </a:r>
            <a:endParaRPr lang="en-US" sz="2400" dirty="0" smtClean="0">
              <a:solidFill>
                <a:srgbClr val="000066"/>
              </a:solidFill>
              <a:latin typeface="Tahoma" pitchFamily="-65" charset="0"/>
            </a:endParaRPr>
          </a:p>
          <a:p>
            <a:pPr>
              <a:buFontTx/>
              <a:buChar char="•"/>
            </a:pPr>
            <a:endParaRPr lang="en-US" sz="2400" dirty="0">
              <a:solidFill>
                <a:srgbClr val="000066"/>
              </a:solidFill>
              <a:latin typeface="Tahoma" pitchFamily="-65" charset="0"/>
            </a:endParaRPr>
          </a:p>
          <a:p>
            <a:pPr lvl="3">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Audio ID</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7"/>
              </a:rPr>
              <a:t>AllAboutBirds.org</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8"/>
              </a:rPr>
              <a:t>Xeno-canto.org</a:t>
            </a:r>
            <a:endParaRPr lang="en-US" sz="2400" dirty="0" smtClean="0">
              <a:solidFill>
                <a:srgbClr val="000066"/>
              </a:solidFill>
              <a:latin typeface="Tahoma" pitchFamily="-65" charset="0"/>
            </a:endParaRPr>
          </a:p>
          <a:p>
            <a:pPr lvl="3">
              <a:buFontTx/>
              <a:buChar char="•"/>
            </a:pPr>
            <a:endParaRPr lang="en-US" sz="2400" dirty="0" smtClean="0">
              <a:solidFill>
                <a:srgbClr val="000066"/>
              </a:solidFill>
              <a:latin typeface="Tahoma" pitchFamily="-65" charset="0"/>
            </a:endParaRPr>
          </a:p>
          <a:p>
            <a:pPr lvl="5">
              <a:buFontTx/>
              <a:buChar char="•"/>
            </a:pPr>
            <a:r>
              <a:rPr lang="en-US" sz="2400" dirty="0" smtClean="0">
                <a:solidFill>
                  <a:srgbClr val="000066"/>
                </a:solidFill>
                <a:latin typeface="Tahoma" pitchFamily="-65" charset="0"/>
              </a:rPr>
              <a:t> </a:t>
            </a:r>
            <a:r>
              <a:rPr lang="en-US" sz="2400" b="1" dirty="0" smtClean="0">
                <a:solidFill>
                  <a:srgbClr val="000066"/>
                </a:solidFill>
                <a:latin typeface="Tahoma" pitchFamily="-65" charset="0"/>
              </a:rPr>
              <a:t>Documenting Obs.</a:t>
            </a:r>
            <a:r>
              <a:rPr lang="en-US" sz="2400" dirty="0" smtClean="0">
                <a:solidFill>
                  <a:srgbClr val="000066"/>
                </a:solidFill>
                <a:latin typeface="Tahoma" pitchFamily="-65" charset="0"/>
              </a:rPr>
              <a:t>: </a:t>
            </a:r>
            <a:r>
              <a:rPr lang="en-US" sz="2400" dirty="0" smtClean="0">
                <a:solidFill>
                  <a:srgbClr val="000066"/>
                </a:solidFill>
                <a:latin typeface="Tahoma" pitchFamily="-65" charset="0"/>
                <a:hlinkClick r:id="rId9"/>
              </a:rPr>
              <a:t>OOS Website</a:t>
            </a:r>
            <a:endParaRPr lang="en-US" sz="2400" dirty="0" smtClean="0">
              <a:solidFill>
                <a:srgbClr val="000066"/>
              </a:solidFill>
              <a:latin typeface="Tahoma" pitchFamily="-65" charset="0"/>
            </a:endParaRPr>
          </a:p>
          <a:p>
            <a:pPr lvl="5">
              <a:buFontTx/>
              <a:buChar char="•"/>
            </a:pPr>
            <a:endParaRPr lang="en-US" sz="2400" dirty="0" smtClean="0">
              <a:solidFill>
                <a:srgbClr val="000066"/>
              </a:solidFill>
              <a:latin typeface="Tahoma" pitchFamily="-65" charset="0"/>
            </a:endParaRPr>
          </a:p>
          <a:p>
            <a:pPr lvl="6">
              <a:buFontTx/>
              <a:buChar char="•"/>
            </a:pPr>
            <a:r>
              <a:rPr lang="en-US" sz="2400" dirty="0" smtClean="0">
                <a:solidFill>
                  <a:srgbClr val="000066"/>
                </a:solidFill>
                <a:latin typeface="Tahoma" pitchFamily="-65" charset="0"/>
              </a:rPr>
              <a:t> </a:t>
            </a:r>
            <a:r>
              <a:rPr lang="en-US" sz="2400" dirty="0" err="1" smtClean="0">
                <a:solidFill>
                  <a:srgbClr val="000066"/>
                </a:solidFill>
                <a:latin typeface="Tahoma" pitchFamily="-65" charset="0"/>
              </a:rPr>
              <a:t>BirdLog</a:t>
            </a:r>
            <a:r>
              <a:rPr lang="en-US" sz="2400" dirty="0" smtClean="0">
                <a:solidFill>
                  <a:srgbClr val="000066"/>
                </a:solidFill>
                <a:latin typeface="Tahoma" pitchFamily="-65" charset="0"/>
              </a:rPr>
              <a:t> (</a:t>
            </a:r>
            <a:r>
              <a:rPr lang="en-US" sz="2400" dirty="0" err="1" smtClean="0">
                <a:solidFill>
                  <a:srgbClr val="000066"/>
                </a:solidFill>
                <a:latin typeface="Tahoma" pitchFamily="-65" charset="0"/>
              </a:rPr>
              <a:t>smartphone</a:t>
            </a:r>
            <a:r>
              <a:rPr lang="en-US" sz="2400" dirty="0" smtClean="0">
                <a:solidFill>
                  <a:srgbClr val="000066"/>
                </a:solidFill>
                <a:latin typeface="Tahoma" pitchFamily="-65" charset="0"/>
              </a:rPr>
              <a:t> app)</a:t>
            </a:r>
          </a:p>
          <a:p>
            <a:pPr lvl="6">
              <a:buFontTx/>
              <a:buChar char="•"/>
            </a:pPr>
            <a:endParaRPr lang="en-US" sz="2400" dirty="0" smtClean="0">
              <a:solidFill>
                <a:srgbClr val="000066"/>
              </a:solidFill>
              <a:latin typeface="Tahoma" pitchFamily="-65" charset="0"/>
            </a:endParaRPr>
          </a:p>
          <a:p>
            <a:pPr lvl="7">
              <a:buFontTx/>
              <a:buChar char="•"/>
            </a:pPr>
            <a:r>
              <a:rPr lang="en-US" sz="2400" b="1" dirty="0" smtClean="0">
                <a:solidFill>
                  <a:srgbClr val="000066"/>
                </a:solidFill>
                <a:latin typeface="Tahoma" pitchFamily="-65" charset="0"/>
              </a:rPr>
              <a:t> “</a:t>
            </a:r>
            <a:r>
              <a:rPr lang="en-US" sz="2400" b="1" dirty="0" smtClean="0">
                <a:solidFill>
                  <a:srgbClr val="000066"/>
                </a:solidFill>
                <a:latin typeface="Tahoma" pitchFamily="-65" charset="0"/>
                <a:hlinkClick r:id="rId10"/>
              </a:rPr>
              <a:t>Birding Ohio</a:t>
            </a:r>
            <a:r>
              <a:rPr lang="en-US" sz="2400" b="1" dirty="0" smtClean="0">
                <a:solidFill>
                  <a:srgbClr val="000066"/>
                </a:solidFill>
                <a:latin typeface="Tahoma" pitchFamily="-65" charset="0"/>
              </a:rPr>
              <a:t>” on </a:t>
            </a:r>
            <a:r>
              <a:rPr lang="en-US" sz="2400" b="1" dirty="0" err="1" smtClean="0">
                <a:solidFill>
                  <a:srgbClr val="000066"/>
                </a:solidFill>
                <a:latin typeface="Tahoma" pitchFamily="-65" charset="0"/>
              </a:rPr>
              <a:t>Facebook</a:t>
            </a:r>
            <a:endParaRPr lang="en-US" sz="2400" b="1" dirty="0">
              <a:solidFill>
                <a:srgbClr val="000066"/>
              </a:solidFill>
              <a:latin typeface="Tahoma" pitchFamily="-65" charset="0"/>
            </a:endParaRPr>
          </a:p>
          <a:p>
            <a:pPr lvl="6">
              <a:buFontTx/>
              <a:buChar char="•"/>
            </a:pPr>
            <a:endParaRPr lang="en-US" sz="2400" b="1" dirty="0" smtClean="0">
              <a:solidFill>
                <a:srgbClr val="000066"/>
              </a:solidFill>
              <a:latin typeface="Tahoma" pitchFamily="-65" charset="0"/>
            </a:endParaRPr>
          </a:p>
          <a:p>
            <a:pPr lvl="7">
              <a:buFontTx/>
              <a:buChar char="•"/>
            </a:pPr>
            <a:r>
              <a:rPr lang="en-US" sz="2400" b="1" dirty="0" smtClean="0">
                <a:solidFill>
                  <a:srgbClr val="000066"/>
                </a:solidFill>
                <a:latin typeface="Tahoma" pitchFamily="-65" charset="0"/>
              </a:rPr>
              <a:t> </a:t>
            </a:r>
            <a:r>
              <a:rPr lang="en-US" sz="2400" b="1" dirty="0" smtClean="0">
                <a:solidFill>
                  <a:srgbClr val="000066"/>
                </a:solidFill>
                <a:latin typeface="Tahoma" pitchFamily="-65" charset="0"/>
                <a:hlinkClick r:id="rId11"/>
              </a:rPr>
              <a:t>www.ebird.org</a:t>
            </a:r>
            <a:endParaRPr lang="en-US" sz="2400" b="1" dirty="0">
              <a:solidFill>
                <a:srgbClr val="000066"/>
              </a:solidFill>
              <a:latin typeface="Tahoma" pitchFamily="-65" charset="0"/>
            </a:endParaRPr>
          </a:p>
        </p:txBody>
      </p:sp>
      <p:sp>
        <p:nvSpPr>
          <p:cNvPr id="10" name="Rectangle 25"/>
          <p:cNvSpPr>
            <a:spLocks noChangeArrowheads="1"/>
          </p:cNvSpPr>
          <p:nvPr/>
        </p:nvSpPr>
        <p:spPr bwMode="auto">
          <a:xfrm>
            <a:off x="0" y="990600"/>
            <a:ext cx="9144000" cy="1066800"/>
          </a:xfrm>
          <a:prstGeom prst="rect">
            <a:avLst/>
          </a:prstGeom>
          <a:noFill/>
          <a:ln w="9525">
            <a:noFill/>
            <a:miter lim="800000"/>
            <a:headEnd/>
            <a:tailEnd/>
          </a:ln>
        </p:spPr>
        <p:txBody>
          <a:bodyPr anchor="ctr"/>
          <a:lstStyle/>
          <a:p>
            <a:pPr algn="ctr"/>
            <a:r>
              <a:rPr lang="en-US" sz="2400" b="1" dirty="0" smtClean="0">
                <a:solidFill>
                  <a:srgbClr val="000066"/>
                </a:solidFill>
                <a:latin typeface="Tahoma" pitchFamily="-65" charset="0"/>
              </a:rPr>
              <a:t>Want to learn more about contributing to eBird?</a:t>
            </a:r>
          </a:p>
          <a:p>
            <a:pPr algn="ctr"/>
            <a:r>
              <a:rPr lang="en-US" sz="2400" b="1" dirty="0" smtClean="0">
                <a:solidFill>
                  <a:srgbClr val="000066"/>
                </a:solidFill>
                <a:latin typeface="Tahoma" pitchFamily="-65" charset="0"/>
              </a:rPr>
              <a:t>More about bird observation, identification &amp; behavior?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LO_BLBW"/>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16390" name="Text Box 11"/>
          <p:cNvSpPr txBox="1">
            <a:spLocks noChangeArrowheads="1"/>
          </p:cNvSpPr>
          <p:nvPr/>
        </p:nvSpPr>
        <p:spPr bwMode="auto">
          <a:xfrm>
            <a:off x="3360737" y="2796917"/>
            <a:ext cx="6850063" cy="3375283"/>
          </a:xfrm>
          <a:prstGeom prst="rect">
            <a:avLst/>
          </a:prstGeom>
          <a:noFill/>
          <a:ln w="9525">
            <a:noFill/>
            <a:miter lim="800000"/>
            <a:headEnd/>
            <a:tailEnd/>
          </a:ln>
        </p:spPr>
        <p:txBody>
          <a:bodyPr wrap="square">
            <a:spAutoFit/>
          </a:bodyPr>
          <a:lstStyle/>
          <a:p>
            <a:pPr>
              <a:lnSpc>
                <a:spcPts val="3200"/>
              </a:lnSpc>
            </a:pPr>
            <a:r>
              <a:rPr lang="en-US" sz="2400" b="1" u="sng" dirty="0" smtClean="0">
                <a:solidFill>
                  <a:srgbClr val="000066"/>
                </a:solidFill>
              </a:rPr>
              <a:t>Talk Overview</a:t>
            </a:r>
          </a:p>
          <a:p>
            <a:pPr lvl="1">
              <a:lnSpc>
                <a:spcPts val="3200"/>
              </a:lnSpc>
              <a:buFont typeface="Arial" pitchFamily="34" charset="0"/>
              <a:buChar char="•"/>
            </a:pPr>
            <a:r>
              <a:rPr lang="en-US" sz="2400" dirty="0" smtClean="0">
                <a:solidFill>
                  <a:srgbClr val="000066"/>
                </a:solidFill>
              </a:rPr>
              <a:t> What is eBird?</a:t>
            </a:r>
          </a:p>
          <a:p>
            <a:pPr lvl="1">
              <a:lnSpc>
                <a:spcPts val="3200"/>
              </a:lnSpc>
              <a:buFont typeface="Arial" pitchFamily="34" charset="0"/>
              <a:buChar char="•"/>
            </a:pPr>
            <a:r>
              <a:rPr lang="en-US" sz="2400" dirty="0" smtClean="0">
                <a:solidFill>
                  <a:srgbClr val="000066"/>
                </a:solidFill>
              </a:rPr>
              <a:t> Navigating the eBird website:</a:t>
            </a:r>
            <a:endParaRPr lang="en-US" sz="2400" dirty="0">
              <a:solidFill>
                <a:srgbClr val="000066"/>
              </a:solidFill>
            </a:endParaRPr>
          </a:p>
          <a:p>
            <a:pPr lvl="2">
              <a:lnSpc>
                <a:spcPts val="3200"/>
              </a:lnSpc>
              <a:buFont typeface="Arial" pitchFamily="34" charset="0"/>
              <a:buChar char="−"/>
            </a:pPr>
            <a:r>
              <a:rPr lang="en-US" sz="2400" dirty="0">
                <a:solidFill>
                  <a:srgbClr val="000066"/>
                </a:solidFill>
              </a:rPr>
              <a:t> </a:t>
            </a:r>
            <a:r>
              <a:rPr lang="en-US" sz="2400" dirty="0" smtClean="0">
                <a:solidFill>
                  <a:srgbClr val="000066"/>
                </a:solidFill>
              </a:rPr>
              <a:t>Exploring the data</a:t>
            </a:r>
          </a:p>
          <a:p>
            <a:pPr lvl="2">
              <a:lnSpc>
                <a:spcPts val="3200"/>
              </a:lnSpc>
              <a:buFont typeface="Arial" pitchFamily="34" charset="0"/>
              <a:buChar char="−"/>
            </a:pPr>
            <a:r>
              <a:rPr lang="en-US" sz="2400" dirty="0">
                <a:solidFill>
                  <a:srgbClr val="000066"/>
                </a:solidFill>
              </a:rPr>
              <a:t> </a:t>
            </a:r>
            <a:r>
              <a:rPr lang="en-US" sz="2400" dirty="0" smtClean="0">
                <a:solidFill>
                  <a:srgbClr val="000066"/>
                </a:solidFill>
              </a:rPr>
              <a:t>Contributing and organizing </a:t>
            </a:r>
          </a:p>
          <a:p>
            <a:pPr lvl="2">
              <a:lnSpc>
                <a:spcPts val="3200"/>
              </a:lnSpc>
            </a:pPr>
            <a:r>
              <a:rPr lang="en-US" sz="2400" dirty="0" smtClean="0">
                <a:solidFill>
                  <a:srgbClr val="000066"/>
                </a:solidFill>
              </a:rPr>
              <a:t>    your own observations</a:t>
            </a:r>
          </a:p>
          <a:p>
            <a:pPr lvl="1">
              <a:lnSpc>
                <a:spcPts val="3200"/>
              </a:lnSpc>
              <a:buFont typeface="Arial" pitchFamily="34" charset="0"/>
              <a:buChar char="•"/>
            </a:pPr>
            <a:r>
              <a:rPr lang="en-US" sz="2400" dirty="0" smtClean="0">
                <a:solidFill>
                  <a:srgbClr val="000066"/>
                </a:solidFill>
              </a:rPr>
              <a:t> Additional resources</a:t>
            </a:r>
          </a:p>
          <a:p>
            <a:pPr lvl="1">
              <a:lnSpc>
                <a:spcPts val="3200"/>
              </a:lnSpc>
              <a:buFont typeface="Arial" pitchFamily="34" charset="0"/>
              <a:buChar char="•"/>
            </a:pPr>
            <a:r>
              <a:rPr lang="en-US" sz="2400" dirty="0" smtClean="0">
                <a:solidFill>
                  <a:srgbClr val="000066"/>
                </a:solidFill>
              </a:rPr>
              <a:t> Q&amp;A</a:t>
            </a:r>
          </a:p>
        </p:txBody>
      </p:sp>
      <p:pic>
        <p:nvPicPr>
          <p:cNvPr id="16393" name="Picture 16" descr="eBird_logo"/>
          <p:cNvPicPr>
            <a:picLocks noChangeAspect="1" noChangeArrowheads="1"/>
          </p:cNvPicPr>
          <p:nvPr/>
        </p:nvPicPr>
        <p:blipFill>
          <a:blip r:embed="rId4"/>
          <a:srcRect/>
          <a:stretch>
            <a:fillRect/>
          </a:stretch>
        </p:blipFill>
        <p:spPr bwMode="auto">
          <a:xfrm>
            <a:off x="0" y="838200"/>
            <a:ext cx="2590800" cy="996950"/>
          </a:xfrm>
          <a:prstGeom prst="rect">
            <a:avLst/>
          </a:prstGeom>
          <a:noFill/>
          <a:ln w="9525">
            <a:noFill/>
            <a:miter lim="800000"/>
            <a:headEnd/>
            <a:tailEnd/>
          </a:ln>
        </p:spPr>
      </p:pic>
      <p:pic>
        <p:nvPicPr>
          <p:cNvPr id="5" name="Picture 7"/>
          <p:cNvPicPr>
            <a:picLocks noChangeAspect="1" noChangeArrowheads="1"/>
          </p:cNvPicPr>
          <p:nvPr/>
        </p:nvPicPr>
        <p:blipFill>
          <a:blip r:embed="rId5"/>
          <a:srcRect/>
          <a:stretch>
            <a:fillRect/>
          </a:stretch>
        </p:blipFill>
        <p:spPr bwMode="auto">
          <a:xfrm>
            <a:off x="3429000" y="1066800"/>
            <a:ext cx="1295400" cy="1201738"/>
          </a:xfrm>
          <a:prstGeom prst="rect">
            <a:avLst/>
          </a:prstGeom>
          <a:noFill/>
          <a:ln w="9525">
            <a:noFill/>
            <a:miter lim="800000"/>
            <a:headEnd/>
            <a:tailEnd/>
          </a:ln>
        </p:spPr>
      </p:pic>
      <p:pic>
        <p:nvPicPr>
          <p:cNvPr id="6" name="Picture 8"/>
          <p:cNvPicPr>
            <a:picLocks noChangeAspect="1" noChangeArrowheads="1"/>
          </p:cNvPicPr>
          <p:nvPr/>
        </p:nvPicPr>
        <p:blipFill>
          <a:blip r:embed="rId6"/>
          <a:srcRect/>
          <a:stretch>
            <a:fillRect/>
          </a:stretch>
        </p:blipFill>
        <p:spPr bwMode="auto">
          <a:xfrm>
            <a:off x="6858000" y="1066800"/>
            <a:ext cx="1219200" cy="1219200"/>
          </a:xfrm>
          <a:prstGeom prst="rect">
            <a:avLst/>
          </a:prstGeom>
          <a:noFill/>
          <a:ln w="9525">
            <a:noFill/>
            <a:miter lim="800000"/>
            <a:headEnd/>
            <a:tailEnd/>
          </a:ln>
        </p:spPr>
      </p:pic>
      <p:pic>
        <p:nvPicPr>
          <p:cNvPr id="7" name="Picture 9"/>
          <p:cNvPicPr>
            <a:picLocks noChangeAspect="1" noChangeArrowheads="1"/>
          </p:cNvPicPr>
          <p:nvPr/>
        </p:nvPicPr>
        <p:blipFill>
          <a:blip r:embed="rId7"/>
          <a:srcRect/>
          <a:stretch>
            <a:fillRect/>
          </a:stretch>
        </p:blipFill>
        <p:spPr bwMode="auto">
          <a:xfrm>
            <a:off x="5257800" y="1066800"/>
            <a:ext cx="1219200" cy="1219200"/>
          </a:xfrm>
          <a:prstGeom prst="rect">
            <a:avLst/>
          </a:prstGeom>
          <a:noFill/>
          <a:ln w="9525">
            <a:noFill/>
            <a:miter lim="800000"/>
            <a:headEnd/>
            <a:tailEnd/>
          </a:ln>
        </p:spPr>
      </p:pic>
      <p:sp>
        <p:nvSpPr>
          <p:cNvPr id="8" name="Text Box 11"/>
          <p:cNvSpPr txBox="1">
            <a:spLocks noChangeArrowheads="1"/>
          </p:cNvSpPr>
          <p:nvPr/>
        </p:nvSpPr>
        <p:spPr bwMode="auto">
          <a:xfrm>
            <a:off x="76200" y="1712893"/>
            <a:ext cx="2667000" cy="954107"/>
          </a:xfrm>
          <a:prstGeom prst="rect">
            <a:avLst/>
          </a:prstGeom>
          <a:noFill/>
          <a:ln w="9525">
            <a:noFill/>
            <a:miter lim="800000"/>
            <a:headEnd/>
            <a:tailEnd/>
          </a:ln>
        </p:spPr>
        <p:txBody>
          <a:bodyPr wrap="square">
            <a:spAutoFit/>
          </a:bodyPr>
          <a:lstStyle/>
          <a:p>
            <a:r>
              <a:rPr lang="en-US" sz="1050" dirty="0" smtClean="0"/>
              <a:t> </a:t>
            </a:r>
            <a:r>
              <a:rPr lang="en-US" sz="2800" dirty="0" smtClean="0"/>
              <a:t>Where </a:t>
            </a:r>
            <a:r>
              <a:rPr lang="en-US" sz="2800" dirty="0"/>
              <a:t>Birding </a:t>
            </a:r>
            <a:endParaRPr lang="en-US" sz="2800" dirty="0" smtClean="0"/>
          </a:p>
          <a:p>
            <a:r>
              <a:rPr lang="en-US" sz="2800" dirty="0" smtClean="0"/>
              <a:t>Meets Science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316043432"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0" presetClass="entr" presetSubtype="31604354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0" presetClass="entr" presetSubtype="316043228" fill="hold"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LO_AMK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9525" y="2684845"/>
            <a:ext cx="9153525" cy="4173155"/>
          </a:xfrm>
          <a:prstGeom prst="rect">
            <a:avLst/>
          </a:prstGeom>
          <a:noFill/>
          <a:ln w="9525">
            <a:noFill/>
            <a:miter lim="800000"/>
            <a:headEnd/>
            <a:tailEnd/>
          </a:ln>
          <a:effectLst/>
        </p:spPr>
      </p:pic>
      <p:sp>
        <p:nvSpPr>
          <p:cNvPr id="10" name="Rectangle 25"/>
          <p:cNvSpPr>
            <a:spLocks noChangeArrowheads="1"/>
          </p:cNvSpPr>
          <p:nvPr/>
        </p:nvSpPr>
        <p:spPr bwMode="auto">
          <a:xfrm>
            <a:off x="76200" y="2286000"/>
            <a:ext cx="9144000" cy="1066800"/>
          </a:xfrm>
          <a:prstGeom prst="rect">
            <a:avLst/>
          </a:prstGeom>
          <a:noFill/>
          <a:ln w="9525">
            <a:noFill/>
            <a:miter lim="800000"/>
            <a:headEnd/>
            <a:tailEnd/>
          </a:ln>
        </p:spPr>
        <p:txBody>
          <a:bodyPr anchor="ctr"/>
          <a:lstStyle/>
          <a:p>
            <a:pPr algn="ctr"/>
            <a:r>
              <a:rPr lang="en-US" sz="4400" b="1" dirty="0" smtClean="0">
                <a:solidFill>
                  <a:srgbClr val="000066"/>
                </a:solidFill>
                <a:latin typeface="Tahoma" pitchFamily="-65"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LO_COT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a:solidFill>
                  <a:schemeClr val="bg1"/>
                </a:solidFill>
                <a:latin typeface="Tahoma" pitchFamily="-65" charset="0"/>
              </a:rPr>
              <a:t>Impacts of Citizen-Science</a:t>
            </a:r>
          </a:p>
        </p:txBody>
      </p:sp>
      <p:sp>
        <p:nvSpPr>
          <p:cNvPr id="22532" name="Rectangle 7"/>
          <p:cNvSpPr>
            <a:spLocks noChangeArrowheads="1"/>
          </p:cNvSpPr>
          <p:nvPr/>
        </p:nvSpPr>
        <p:spPr bwMode="auto">
          <a:xfrm>
            <a:off x="0" y="1066800"/>
            <a:ext cx="4800600" cy="457200"/>
          </a:xfrm>
          <a:prstGeom prst="rect">
            <a:avLst/>
          </a:prstGeom>
          <a:noFill/>
          <a:ln w="9525">
            <a:noFill/>
            <a:miter lim="800000"/>
            <a:headEnd/>
            <a:tailEnd/>
          </a:ln>
        </p:spPr>
        <p:txBody>
          <a:bodyPr anchor="ctr"/>
          <a:lstStyle/>
          <a:p>
            <a:pPr algn="ctr"/>
            <a:r>
              <a:rPr lang="en-US" sz="2800" u="sng">
                <a:solidFill>
                  <a:srgbClr val="000066"/>
                </a:solidFill>
                <a:latin typeface="Tahoma" pitchFamily="-65" charset="0"/>
              </a:rPr>
              <a:t>Christmas Bird Count</a:t>
            </a:r>
            <a:r>
              <a:rPr lang="en-US" sz="3200" u="sng">
                <a:solidFill>
                  <a:srgbClr val="000066"/>
                </a:solidFill>
                <a:latin typeface="Tahoma" pitchFamily="-65" charset="0"/>
              </a:rPr>
              <a:t> </a:t>
            </a:r>
          </a:p>
        </p:txBody>
      </p:sp>
      <p:sp>
        <p:nvSpPr>
          <p:cNvPr id="22533" name="Rectangle 8"/>
          <p:cNvSpPr>
            <a:spLocks noChangeArrowheads="1"/>
          </p:cNvSpPr>
          <p:nvPr/>
        </p:nvSpPr>
        <p:spPr bwMode="auto">
          <a:xfrm>
            <a:off x="3429000" y="3352800"/>
            <a:ext cx="4572000" cy="533400"/>
          </a:xfrm>
          <a:prstGeom prst="rect">
            <a:avLst/>
          </a:prstGeom>
          <a:noFill/>
          <a:ln w="9525">
            <a:noFill/>
            <a:miter lim="800000"/>
            <a:headEnd/>
            <a:tailEnd/>
          </a:ln>
        </p:spPr>
        <p:txBody>
          <a:bodyPr anchor="ctr"/>
          <a:lstStyle/>
          <a:p>
            <a:pPr algn="ctr"/>
            <a:r>
              <a:rPr lang="en-US" sz="2800" u="sng">
                <a:solidFill>
                  <a:srgbClr val="000066"/>
                </a:solidFill>
                <a:latin typeface="Tahoma" pitchFamily="-65" charset="0"/>
              </a:rPr>
              <a:t>Breeding Bird Survey</a:t>
            </a:r>
            <a:r>
              <a:rPr lang="en-US" sz="3200" u="sng">
                <a:solidFill>
                  <a:srgbClr val="000066"/>
                </a:solidFill>
                <a:latin typeface="Tahoma" pitchFamily="-65" charset="0"/>
              </a:rPr>
              <a:t> </a:t>
            </a:r>
          </a:p>
        </p:txBody>
      </p:sp>
      <p:sp>
        <p:nvSpPr>
          <p:cNvPr id="22534" name="Rectangle 9"/>
          <p:cNvSpPr>
            <a:spLocks noChangeArrowheads="1"/>
          </p:cNvSpPr>
          <p:nvPr/>
        </p:nvSpPr>
        <p:spPr bwMode="auto">
          <a:xfrm>
            <a:off x="1295400" y="1676400"/>
            <a:ext cx="20574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Since 1900</a:t>
            </a:r>
          </a:p>
        </p:txBody>
      </p:sp>
      <p:sp>
        <p:nvSpPr>
          <p:cNvPr id="22535" name="Rectangle 10"/>
          <p:cNvSpPr>
            <a:spLocks noChangeArrowheads="1"/>
          </p:cNvSpPr>
          <p:nvPr/>
        </p:nvSpPr>
        <p:spPr bwMode="auto">
          <a:xfrm>
            <a:off x="4419600" y="40386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Since 1966</a:t>
            </a:r>
          </a:p>
        </p:txBody>
      </p:sp>
      <p:sp>
        <p:nvSpPr>
          <p:cNvPr id="22536" name="Rectangle 11"/>
          <p:cNvSpPr>
            <a:spLocks noChangeArrowheads="1"/>
          </p:cNvSpPr>
          <p:nvPr/>
        </p:nvSpPr>
        <p:spPr bwMode="auto">
          <a:xfrm>
            <a:off x="1752600" y="2209800"/>
            <a:ext cx="6934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From 25 to 2000 count circles over 100 years</a:t>
            </a:r>
          </a:p>
        </p:txBody>
      </p:sp>
      <p:sp>
        <p:nvSpPr>
          <p:cNvPr id="22537" name="Rectangle 12"/>
          <p:cNvSpPr>
            <a:spLocks noChangeArrowheads="1"/>
          </p:cNvSpPr>
          <p:nvPr/>
        </p:nvSpPr>
        <p:spPr bwMode="auto">
          <a:xfrm>
            <a:off x="2667000" y="2743200"/>
            <a:ext cx="45720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Currently 50,000 participants</a:t>
            </a:r>
          </a:p>
        </p:txBody>
      </p:sp>
      <p:sp>
        <p:nvSpPr>
          <p:cNvPr id="22538" name="Rectangle 13"/>
          <p:cNvSpPr>
            <a:spLocks noChangeArrowheads="1"/>
          </p:cNvSpPr>
          <p:nvPr/>
        </p:nvSpPr>
        <p:spPr bwMode="auto">
          <a:xfrm>
            <a:off x="4572000" y="47244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From 600 to 3700 routes over 40 years</a:t>
            </a:r>
          </a:p>
        </p:txBody>
      </p:sp>
      <p:sp>
        <p:nvSpPr>
          <p:cNvPr id="22539" name="Rectangle 14"/>
          <p:cNvSpPr>
            <a:spLocks noChangeArrowheads="1"/>
          </p:cNvSpPr>
          <p:nvPr/>
        </p:nvSpPr>
        <p:spPr bwMode="auto">
          <a:xfrm>
            <a:off x="4724400" y="5486400"/>
            <a:ext cx="4419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Several thousand participants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LO_CAS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What is eBird?</a:t>
            </a:r>
          </a:p>
        </p:txBody>
      </p:sp>
      <p:pic>
        <p:nvPicPr>
          <p:cNvPr id="30724" name="Picture 4" descr="eBird_logo"/>
          <p:cNvPicPr>
            <a:picLocks noChangeAspect="1" noChangeArrowheads="1"/>
          </p:cNvPicPr>
          <p:nvPr/>
        </p:nvPicPr>
        <p:blipFill>
          <a:blip r:embed="rId4"/>
          <a:srcRect/>
          <a:stretch>
            <a:fillRect/>
          </a:stretch>
        </p:blipFill>
        <p:spPr bwMode="auto">
          <a:xfrm>
            <a:off x="76200" y="831850"/>
            <a:ext cx="2590800" cy="996950"/>
          </a:xfrm>
          <a:prstGeom prst="rect">
            <a:avLst/>
          </a:prstGeom>
          <a:noFill/>
          <a:ln w="9525">
            <a:noFill/>
            <a:miter lim="800000"/>
            <a:headEnd/>
            <a:tailEnd/>
          </a:ln>
        </p:spPr>
      </p:pic>
      <p:sp>
        <p:nvSpPr>
          <p:cNvPr id="30725" name="Rectangle 5"/>
          <p:cNvSpPr>
            <a:spLocks noChangeArrowheads="1"/>
          </p:cNvSpPr>
          <p:nvPr/>
        </p:nvSpPr>
        <p:spPr bwMode="auto">
          <a:xfrm>
            <a:off x="2438400" y="2514600"/>
            <a:ext cx="5943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Tool for gathering observational data</a:t>
            </a:r>
          </a:p>
        </p:txBody>
      </p:sp>
      <p:sp>
        <p:nvSpPr>
          <p:cNvPr id="30726" name="Rectangle 6"/>
          <p:cNvSpPr>
            <a:spLocks noChangeArrowheads="1"/>
          </p:cNvSpPr>
          <p:nvPr/>
        </p:nvSpPr>
        <p:spPr bwMode="auto">
          <a:xfrm>
            <a:off x="3352800" y="3657600"/>
            <a:ext cx="5791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Persistent archive of bird observations</a:t>
            </a:r>
          </a:p>
        </p:txBody>
      </p:sp>
      <p:sp>
        <p:nvSpPr>
          <p:cNvPr id="30727" name="Rectangle 7"/>
          <p:cNvSpPr>
            <a:spLocks noChangeArrowheads="1"/>
          </p:cNvSpPr>
          <p:nvPr/>
        </p:nvSpPr>
        <p:spPr bwMode="auto">
          <a:xfrm>
            <a:off x="4191000" y="4267200"/>
            <a:ext cx="4953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Gathers baseline data on bird distribution and abundance</a:t>
            </a:r>
          </a:p>
        </p:txBody>
      </p:sp>
      <p:sp>
        <p:nvSpPr>
          <p:cNvPr id="30728" name="Rectangle 8"/>
          <p:cNvSpPr>
            <a:spLocks noChangeArrowheads="1"/>
          </p:cNvSpPr>
          <p:nvPr/>
        </p:nvSpPr>
        <p:spPr bwMode="auto">
          <a:xfrm>
            <a:off x="1447800" y="2133600"/>
            <a:ext cx="5562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Internet-based checklist program</a:t>
            </a:r>
          </a:p>
        </p:txBody>
      </p:sp>
      <p:sp>
        <p:nvSpPr>
          <p:cNvPr id="30729" name="Rectangle 10"/>
          <p:cNvSpPr>
            <a:spLocks noChangeArrowheads="1"/>
          </p:cNvSpPr>
          <p:nvPr/>
        </p:nvSpPr>
        <p:spPr bwMode="auto">
          <a:xfrm>
            <a:off x="4343400" y="5562600"/>
            <a:ext cx="48006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Public tool for data visualization </a:t>
            </a:r>
          </a:p>
        </p:txBody>
      </p:sp>
      <p:sp>
        <p:nvSpPr>
          <p:cNvPr id="30730" name="Rectangle 11"/>
          <p:cNvSpPr>
            <a:spLocks noChangeArrowheads="1"/>
          </p:cNvSpPr>
          <p:nvPr/>
        </p:nvSpPr>
        <p:spPr bwMode="auto">
          <a:xfrm>
            <a:off x="304800" y="1828800"/>
            <a:ext cx="1295400" cy="457200"/>
          </a:xfrm>
          <a:prstGeom prst="rect">
            <a:avLst/>
          </a:prstGeom>
          <a:noFill/>
          <a:ln w="9525">
            <a:noFill/>
            <a:miter lim="800000"/>
            <a:headEnd/>
            <a:tailEnd/>
          </a:ln>
        </p:spPr>
        <p:txBody>
          <a:bodyPr anchor="ctr"/>
          <a:lstStyle/>
          <a:p>
            <a:r>
              <a:rPr lang="en-US" sz="2400" b="1" u="sng">
                <a:solidFill>
                  <a:srgbClr val="000066"/>
                </a:solidFill>
              </a:rPr>
              <a:t>Gather</a:t>
            </a:r>
            <a:endParaRPr lang="en-US" sz="2400" u="sng">
              <a:solidFill>
                <a:srgbClr val="000066"/>
              </a:solidFill>
            </a:endParaRPr>
          </a:p>
        </p:txBody>
      </p:sp>
      <p:sp>
        <p:nvSpPr>
          <p:cNvPr id="30731" name="Rectangle 12"/>
          <p:cNvSpPr>
            <a:spLocks noChangeArrowheads="1"/>
          </p:cNvSpPr>
          <p:nvPr/>
        </p:nvSpPr>
        <p:spPr bwMode="auto">
          <a:xfrm>
            <a:off x="1905000" y="3429000"/>
            <a:ext cx="1371600" cy="533400"/>
          </a:xfrm>
          <a:prstGeom prst="rect">
            <a:avLst/>
          </a:prstGeom>
          <a:noFill/>
          <a:ln w="9525">
            <a:noFill/>
            <a:miter lim="800000"/>
            <a:headEnd/>
            <a:tailEnd/>
          </a:ln>
        </p:spPr>
        <p:txBody>
          <a:bodyPr anchor="ctr"/>
          <a:lstStyle/>
          <a:p>
            <a:r>
              <a:rPr lang="en-US" sz="2400" b="1" u="sng" dirty="0">
                <a:solidFill>
                  <a:srgbClr val="000066"/>
                </a:solidFill>
              </a:rPr>
              <a:t>Archive</a:t>
            </a:r>
            <a:endParaRPr lang="en-US" sz="2400" u="sng" dirty="0">
              <a:solidFill>
                <a:srgbClr val="000066"/>
              </a:solidFill>
            </a:endParaRPr>
          </a:p>
        </p:txBody>
      </p:sp>
      <p:sp>
        <p:nvSpPr>
          <p:cNvPr id="30732" name="Rectangle 13"/>
          <p:cNvSpPr>
            <a:spLocks noChangeArrowheads="1"/>
          </p:cNvSpPr>
          <p:nvPr/>
        </p:nvSpPr>
        <p:spPr bwMode="auto">
          <a:xfrm>
            <a:off x="2667000" y="5105400"/>
            <a:ext cx="1981200" cy="609600"/>
          </a:xfrm>
          <a:prstGeom prst="rect">
            <a:avLst/>
          </a:prstGeom>
          <a:noFill/>
          <a:ln w="9525">
            <a:noFill/>
            <a:miter lim="800000"/>
            <a:headEnd/>
            <a:tailEnd/>
          </a:ln>
        </p:spPr>
        <p:txBody>
          <a:bodyPr anchor="ctr"/>
          <a:lstStyle/>
          <a:p>
            <a:r>
              <a:rPr lang="en-US" sz="2400" b="1" u="sng">
                <a:solidFill>
                  <a:srgbClr val="000066"/>
                </a:solidFill>
              </a:rPr>
              <a:t>Disseminate</a:t>
            </a:r>
            <a:endParaRPr lang="en-US" sz="2400" u="sng">
              <a:solidFill>
                <a:srgbClr val="000066"/>
              </a:solidFill>
            </a:endParaRPr>
          </a:p>
        </p:txBody>
      </p:sp>
      <p:sp>
        <p:nvSpPr>
          <p:cNvPr id="30733" name="Rectangle 14"/>
          <p:cNvSpPr>
            <a:spLocks noChangeArrowheads="1"/>
          </p:cNvSpPr>
          <p:nvPr/>
        </p:nvSpPr>
        <p:spPr bwMode="auto">
          <a:xfrm>
            <a:off x="3124200" y="2895600"/>
            <a:ext cx="6172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Tool for maintaining personal records</a:t>
            </a:r>
          </a:p>
        </p:txBody>
      </p:sp>
      <p:sp>
        <p:nvSpPr>
          <p:cNvPr id="30734" name="Rectangle 15"/>
          <p:cNvSpPr>
            <a:spLocks noChangeArrowheads="1"/>
          </p:cNvSpPr>
          <p:nvPr/>
        </p:nvSpPr>
        <p:spPr bwMode="auto">
          <a:xfrm>
            <a:off x="3733800" y="6019800"/>
            <a:ext cx="54102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AKN, conduit for observational data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LO_RCK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2771" name="Picture 6" descr="eBird_logo"/>
          <p:cNvPicPr>
            <a:picLocks noChangeAspect="1" noChangeArrowheads="1"/>
          </p:cNvPicPr>
          <p:nvPr/>
        </p:nvPicPr>
        <p:blipFill>
          <a:blip r:embed="rId4"/>
          <a:srcRect/>
          <a:stretch>
            <a:fillRect/>
          </a:stretch>
        </p:blipFill>
        <p:spPr bwMode="auto">
          <a:xfrm>
            <a:off x="228600" y="990600"/>
            <a:ext cx="2590800" cy="996950"/>
          </a:xfrm>
          <a:prstGeom prst="rect">
            <a:avLst/>
          </a:prstGeom>
          <a:noFill/>
          <a:ln w="9525">
            <a:noFill/>
            <a:miter lim="800000"/>
            <a:headEnd/>
            <a:tailEnd/>
          </a:ln>
        </p:spPr>
      </p:pic>
      <p:sp>
        <p:nvSpPr>
          <p:cNvPr id="32772" name="Text Box 18"/>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a:solidFill>
                  <a:schemeClr val="bg1"/>
                </a:solidFill>
                <a:latin typeface="Tahoma" pitchFamily="-65" charset="0"/>
              </a:rPr>
              <a:t>How is eBird Different?</a:t>
            </a:r>
          </a:p>
        </p:txBody>
      </p:sp>
      <p:sp>
        <p:nvSpPr>
          <p:cNvPr id="32773" name="Rectangle 19"/>
          <p:cNvSpPr>
            <a:spLocks noChangeArrowheads="1"/>
          </p:cNvSpPr>
          <p:nvPr/>
        </p:nvSpPr>
        <p:spPr bwMode="auto">
          <a:xfrm>
            <a:off x="4800600" y="4343400"/>
            <a:ext cx="44196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Advanced geo-referencing</a:t>
            </a:r>
          </a:p>
        </p:txBody>
      </p:sp>
      <p:sp>
        <p:nvSpPr>
          <p:cNvPr id="32774" name="Rectangle 20"/>
          <p:cNvSpPr>
            <a:spLocks noChangeArrowheads="1"/>
          </p:cNvSpPr>
          <p:nvPr/>
        </p:nvSpPr>
        <p:spPr bwMode="auto">
          <a:xfrm>
            <a:off x="3505200" y="2895600"/>
            <a:ext cx="57912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b="1" dirty="0">
                <a:solidFill>
                  <a:srgbClr val="000066"/>
                </a:solidFill>
                <a:latin typeface="Tahoma" pitchFamily="-65" charset="0"/>
              </a:rPr>
              <a:t>All</a:t>
            </a:r>
            <a:r>
              <a:rPr lang="en-US" sz="2400" dirty="0">
                <a:solidFill>
                  <a:srgbClr val="000066"/>
                </a:solidFill>
                <a:latin typeface="Tahoma" pitchFamily="-65" charset="0"/>
              </a:rPr>
              <a:t> </a:t>
            </a:r>
            <a:r>
              <a:rPr lang="en-US" sz="2400" dirty="0" smtClean="0">
                <a:solidFill>
                  <a:srgbClr val="000066"/>
                </a:solidFill>
                <a:latin typeface="Tahoma" pitchFamily="-65" charset="0"/>
              </a:rPr>
              <a:t>species &amp; field identifiable forms</a:t>
            </a:r>
            <a:endParaRPr lang="en-US" sz="2400" dirty="0">
              <a:solidFill>
                <a:srgbClr val="000066"/>
              </a:solidFill>
              <a:latin typeface="Tahoma" pitchFamily="-65" charset="0"/>
            </a:endParaRPr>
          </a:p>
        </p:txBody>
      </p:sp>
      <p:sp>
        <p:nvSpPr>
          <p:cNvPr id="32775" name="Rectangle 21"/>
          <p:cNvSpPr>
            <a:spLocks noChangeArrowheads="1"/>
          </p:cNvSpPr>
          <p:nvPr/>
        </p:nvSpPr>
        <p:spPr bwMode="auto">
          <a:xfrm>
            <a:off x="1066800" y="2286000"/>
            <a:ext cx="6400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Worldwide </a:t>
            </a:r>
            <a:r>
              <a:rPr lang="en-US" sz="2400" dirty="0">
                <a:solidFill>
                  <a:srgbClr val="000066"/>
                </a:solidFill>
                <a:latin typeface="Tahoma" pitchFamily="-65" charset="0"/>
              </a:rPr>
              <a:t>monitoring program</a:t>
            </a:r>
          </a:p>
        </p:txBody>
      </p:sp>
      <p:sp>
        <p:nvSpPr>
          <p:cNvPr id="32776" name="Rectangle 22"/>
          <p:cNvSpPr>
            <a:spLocks noChangeArrowheads="1"/>
          </p:cNvSpPr>
          <p:nvPr/>
        </p:nvSpPr>
        <p:spPr bwMode="auto">
          <a:xfrm>
            <a:off x="4343400" y="35814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a:t>
            </a:r>
            <a:r>
              <a:rPr lang="en-US" sz="2400" dirty="0" smtClean="0">
                <a:solidFill>
                  <a:srgbClr val="000066"/>
                </a:solidFill>
                <a:latin typeface="Tahoma" pitchFamily="-65" charset="0"/>
              </a:rPr>
              <a:t>Year-round!</a:t>
            </a:r>
            <a:endParaRPr lang="en-US" sz="2400" dirty="0">
              <a:solidFill>
                <a:srgbClr val="000066"/>
              </a:solidFill>
              <a:latin typeface="Tahoma" pitchFamily="-65" charset="0"/>
            </a:endParaRPr>
          </a:p>
        </p:txBody>
      </p:sp>
      <p:sp>
        <p:nvSpPr>
          <p:cNvPr id="32777" name="Rectangle 23"/>
          <p:cNvSpPr>
            <a:spLocks noChangeArrowheads="1"/>
          </p:cNvSpPr>
          <p:nvPr/>
        </p:nvSpPr>
        <p:spPr bwMode="auto">
          <a:xfrm>
            <a:off x="5105400" y="5029200"/>
            <a:ext cx="39624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Broad user-base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LO_BLS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4819" name="Picture 3" descr="eBird_logo"/>
          <p:cNvPicPr>
            <a:picLocks noChangeAspect="1" noChangeArrowheads="1"/>
          </p:cNvPicPr>
          <p:nvPr/>
        </p:nvPicPr>
        <p:blipFill>
          <a:blip r:embed="rId4"/>
          <a:srcRect/>
          <a:stretch>
            <a:fillRect/>
          </a:stretch>
        </p:blipFill>
        <p:spPr bwMode="auto">
          <a:xfrm>
            <a:off x="457200" y="1219200"/>
            <a:ext cx="2590800" cy="996950"/>
          </a:xfrm>
          <a:prstGeom prst="rect">
            <a:avLst/>
          </a:prstGeom>
          <a:noFill/>
          <a:ln w="9525">
            <a:noFill/>
            <a:miter lim="800000"/>
            <a:headEnd/>
            <a:tailEnd/>
          </a:ln>
        </p:spPr>
      </p:pic>
      <p:sp>
        <p:nvSpPr>
          <p:cNvPr id="34820"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sz="2400" dirty="0" smtClean="0">
                <a:solidFill>
                  <a:schemeClr val="bg1"/>
                </a:solidFill>
                <a:latin typeface="Tahoma" pitchFamily="-65" charset="0"/>
              </a:rPr>
              <a:t>eBird — 2011 Stats</a:t>
            </a:r>
            <a:endParaRPr lang="en-US" sz="2400" dirty="0">
              <a:solidFill>
                <a:schemeClr val="bg1"/>
              </a:solidFill>
              <a:latin typeface="Tahoma" pitchFamily="-65" charset="0"/>
            </a:endParaRPr>
          </a:p>
        </p:txBody>
      </p:sp>
      <p:sp>
        <p:nvSpPr>
          <p:cNvPr id="34821" name="Rectangle 6"/>
          <p:cNvSpPr>
            <a:spLocks noChangeArrowheads="1"/>
          </p:cNvSpPr>
          <p:nvPr/>
        </p:nvSpPr>
        <p:spPr bwMode="auto">
          <a:xfrm>
            <a:off x="3886200" y="4038600"/>
            <a:ext cx="5334000" cy="457200"/>
          </a:xfrm>
          <a:prstGeom prst="rect">
            <a:avLst/>
          </a:prstGeom>
          <a:noFill/>
          <a:ln w="9525">
            <a:noFill/>
            <a:miter lim="800000"/>
            <a:headEnd/>
            <a:tailEnd/>
          </a:ln>
        </p:spPr>
        <p:txBody>
          <a:bodyPr anchor="ctr"/>
          <a:lstStyle/>
          <a:p>
            <a:pPr>
              <a:buFontTx/>
              <a:buChar char="•"/>
            </a:pPr>
            <a:r>
              <a:rPr lang="en-US" sz="2400">
                <a:solidFill>
                  <a:srgbClr val="000066"/>
                </a:solidFill>
                <a:latin typeface="Tahoma" pitchFamily="-65" charset="0"/>
              </a:rPr>
              <a:t> &gt;5,000,000 checklists submitted</a:t>
            </a:r>
          </a:p>
        </p:txBody>
      </p:sp>
      <p:sp>
        <p:nvSpPr>
          <p:cNvPr id="34822" name="Rectangle 7"/>
          <p:cNvSpPr>
            <a:spLocks noChangeArrowheads="1"/>
          </p:cNvSpPr>
          <p:nvPr/>
        </p:nvSpPr>
        <p:spPr bwMode="auto">
          <a:xfrm>
            <a:off x="4267200" y="45720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9,152 species reported</a:t>
            </a:r>
          </a:p>
        </p:txBody>
      </p:sp>
      <p:sp>
        <p:nvSpPr>
          <p:cNvPr id="34823" name="Rectangle 8"/>
          <p:cNvSpPr>
            <a:spLocks noChangeArrowheads="1"/>
          </p:cNvSpPr>
          <p:nvPr/>
        </p:nvSpPr>
        <p:spPr bwMode="auto">
          <a:xfrm>
            <a:off x="2438400" y="24384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~70,000 </a:t>
            </a:r>
            <a:r>
              <a:rPr lang="en-US" sz="2400" dirty="0" smtClean="0">
                <a:solidFill>
                  <a:srgbClr val="000066"/>
                </a:solidFill>
                <a:latin typeface="Tahoma" pitchFamily="-65" charset="0"/>
              </a:rPr>
              <a:t>account holders and growing</a:t>
            </a:r>
            <a:endParaRPr lang="en-US" sz="2400" dirty="0">
              <a:solidFill>
                <a:srgbClr val="000066"/>
              </a:solidFill>
              <a:latin typeface="Tahoma" pitchFamily="-65" charset="0"/>
            </a:endParaRPr>
          </a:p>
        </p:txBody>
      </p:sp>
      <p:sp>
        <p:nvSpPr>
          <p:cNvPr id="34824" name="Rectangle 9"/>
          <p:cNvSpPr>
            <a:spLocks noChangeArrowheads="1"/>
          </p:cNvSpPr>
          <p:nvPr/>
        </p:nvSpPr>
        <p:spPr bwMode="auto">
          <a:xfrm>
            <a:off x="4495800" y="5257800"/>
            <a:ext cx="4495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~70 million observations reported</a:t>
            </a:r>
          </a:p>
        </p:txBody>
      </p:sp>
      <p:sp>
        <p:nvSpPr>
          <p:cNvPr id="34825" name="Rectangle 8"/>
          <p:cNvSpPr>
            <a:spLocks noChangeArrowheads="1"/>
          </p:cNvSpPr>
          <p:nvPr/>
        </p:nvSpPr>
        <p:spPr bwMode="auto">
          <a:xfrm>
            <a:off x="3048000" y="2895600"/>
            <a:ext cx="6781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~300,000 site visitors</a:t>
            </a:r>
          </a:p>
        </p:txBody>
      </p:sp>
      <p:sp>
        <p:nvSpPr>
          <p:cNvPr id="34826" name="Rectangle 9"/>
          <p:cNvSpPr>
            <a:spLocks noChangeArrowheads="1"/>
          </p:cNvSpPr>
          <p:nvPr/>
        </p:nvSpPr>
        <p:spPr bwMode="auto">
          <a:xfrm>
            <a:off x="3505200" y="3429000"/>
            <a:ext cx="5257800" cy="457200"/>
          </a:xfrm>
          <a:prstGeom prst="rect">
            <a:avLst/>
          </a:prstGeom>
          <a:noFill/>
          <a:ln w="9525">
            <a:noFill/>
            <a:miter lim="800000"/>
            <a:headEnd/>
            <a:tailEnd/>
          </a:ln>
        </p:spPr>
        <p:txBody>
          <a:bodyPr anchor="ctr"/>
          <a:lstStyle/>
          <a:p>
            <a:pPr>
              <a:buFontTx/>
              <a:buChar char="•"/>
            </a:pPr>
            <a:r>
              <a:rPr lang="en-US" sz="2400" dirty="0">
                <a:solidFill>
                  <a:srgbClr val="000066"/>
                </a:solidFill>
                <a:latin typeface="Tahoma" pitchFamily="-65" charset="0"/>
              </a:rPr>
              <a:t> 230 countries/territories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3"/>
          <a:srcRect/>
          <a:stretch>
            <a:fillRect/>
          </a:stretch>
        </p:blipFill>
        <p:spPr bwMode="auto">
          <a:xfrm>
            <a:off x="-381000" y="76200"/>
            <a:ext cx="10005328" cy="6680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55240" y="304800"/>
            <a:ext cx="944684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11277</TotalTime>
  <Words>4438</Words>
  <Application>Microsoft Office PowerPoint</Application>
  <PresentationFormat>On-screen Show (4:3)</PresentationFormat>
  <Paragraphs>288</Paragraphs>
  <Slides>30</Slides>
  <Notes>30</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Cornell Lab Of Ornithology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Sullivan</dc:creator>
  <cp:lastModifiedBy>Paul Hurtado</cp:lastModifiedBy>
  <cp:revision>291</cp:revision>
  <dcterms:created xsi:type="dcterms:W3CDTF">2011-07-26T16:22:09Z</dcterms:created>
  <dcterms:modified xsi:type="dcterms:W3CDTF">2012-06-08T16:55:30Z</dcterms:modified>
</cp:coreProperties>
</file>